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handoutMasterIdLst>
    <p:handoutMasterId r:id="rId29"/>
  </p:handoutMasterIdLst>
  <p:sldIdLst>
    <p:sldId id="256" r:id="rId2"/>
    <p:sldId id="337" r:id="rId3"/>
    <p:sldId id="378" r:id="rId4"/>
    <p:sldId id="377" r:id="rId5"/>
    <p:sldId id="361" r:id="rId6"/>
    <p:sldId id="383" r:id="rId7"/>
    <p:sldId id="362" r:id="rId8"/>
    <p:sldId id="371" r:id="rId9"/>
    <p:sldId id="373" r:id="rId10"/>
    <p:sldId id="372" r:id="rId11"/>
    <p:sldId id="374" r:id="rId12"/>
    <p:sldId id="379" r:id="rId13"/>
    <p:sldId id="380" r:id="rId14"/>
    <p:sldId id="381" r:id="rId15"/>
    <p:sldId id="369" r:id="rId16"/>
    <p:sldId id="375" r:id="rId17"/>
    <p:sldId id="363" r:id="rId18"/>
    <p:sldId id="364" r:id="rId19"/>
    <p:sldId id="366" r:id="rId20"/>
    <p:sldId id="367" r:id="rId21"/>
    <p:sldId id="365" r:id="rId22"/>
    <p:sldId id="368" r:id="rId23"/>
    <p:sldId id="376" r:id="rId24"/>
    <p:sldId id="359" r:id="rId25"/>
    <p:sldId id="382" r:id="rId26"/>
    <p:sldId id="384" r:id="rId27"/>
  </p:sldIdLst>
  <p:sldSz cx="104394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8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6647" autoAdjust="0"/>
  </p:normalViewPr>
  <p:slideViewPr>
    <p:cSldViewPr snapToGrid="0">
      <p:cViewPr varScale="1">
        <p:scale>
          <a:sx n="74" d="100"/>
          <a:sy n="74" d="100"/>
        </p:scale>
        <p:origin x="1500" y="90"/>
      </p:cViewPr>
      <p:guideLst>
        <p:guide orient="horz" pos="2160"/>
        <p:guide pos="3288"/>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7" d="100"/>
          <a:sy n="67" d="100"/>
        </p:scale>
        <p:origin x="322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de-CH" dirty="0"/>
              <a:t>Prof. Dr.. Samuel Pfeifer</a:t>
            </a:r>
          </a:p>
          <a:p>
            <a:r>
              <a:rPr lang="de-CH" dirty="0"/>
              <a:t>Kultur, Subkultur und Psychotherapie</a:t>
            </a:r>
          </a:p>
          <a:p>
            <a:r>
              <a:rPr lang="de-CH" dirty="0"/>
              <a:t>Unterlagen MA Psychotherapie und Religion</a:t>
            </a:r>
          </a:p>
        </p:txBody>
      </p:sp>
      <p:sp>
        <p:nvSpPr>
          <p:cNvPr id="4" name="Fußzeilenplatzhalter 3"/>
          <p:cNvSpPr>
            <a:spLocks noGrp="1"/>
          </p:cNvSpPr>
          <p:nvPr>
            <p:ph type="ftr" sz="quarter" idx="2"/>
          </p:nvPr>
        </p:nvSpPr>
        <p:spPr>
          <a:xfrm>
            <a:off x="500062" y="8253414"/>
            <a:ext cx="2971800" cy="458787"/>
          </a:xfrm>
          <a:prstGeom prst="rect">
            <a:avLst/>
          </a:prstGeom>
        </p:spPr>
        <p:txBody>
          <a:bodyPr vert="horz" lIns="91440" tIns="45720" rIns="91440" bIns="45720" rtlCol="0" anchor="b"/>
          <a:lstStyle>
            <a:lvl1pPr algn="l">
              <a:defRPr sz="1200"/>
            </a:lvl1pPr>
          </a:lstStyle>
          <a:p>
            <a:r>
              <a:rPr lang="de-CH" dirty="0"/>
              <a:t>Kontakt: samuelpfeifer@gmail.com</a:t>
            </a:r>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D8D940-A298-4BFF-A3D8-11BDF899DA24}" type="slidenum">
              <a:rPr lang="de-CH" smtClean="0"/>
              <a:t>‹Nr.›</a:t>
            </a:fld>
            <a:endParaRPr lang="de-CH"/>
          </a:p>
        </p:txBody>
      </p:sp>
    </p:spTree>
    <p:extLst>
      <p:ext uri="{BB962C8B-B14F-4D97-AF65-F5344CB8AC3E}">
        <p14:creationId xmlns:p14="http://schemas.microsoft.com/office/powerpoint/2010/main" val="1553939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D4D89-2E90-450F-83E4-DCBC247A9624}" type="datetimeFigureOut">
              <a:rPr lang="de-CH" smtClean="0"/>
              <a:t>28.03.2017</a:t>
            </a:fld>
            <a:endParaRPr lang="de-CH"/>
          </a:p>
        </p:txBody>
      </p:sp>
      <p:sp>
        <p:nvSpPr>
          <p:cNvPr id="4" name="Folienbildplatzhalter 3"/>
          <p:cNvSpPr>
            <a:spLocks noGrp="1" noRot="1" noChangeAspect="1"/>
          </p:cNvSpPr>
          <p:nvPr>
            <p:ph type="sldImg" idx="2"/>
          </p:nvPr>
        </p:nvSpPr>
        <p:spPr>
          <a:xfrm>
            <a:off x="1079500" y="1143000"/>
            <a:ext cx="46990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26E87-9C3A-4DD7-B9C5-60268E6353F7}" type="slidenum">
              <a:rPr lang="de-CH" smtClean="0"/>
              <a:t>‹Nr.›</a:t>
            </a:fld>
            <a:endParaRPr lang="de-CH"/>
          </a:p>
        </p:txBody>
      </p:sp>
    </p:spTree>
    <p:extLst>
      <p:ext uri="{BB962C8B-B14F-4D97-AF65-F5344CB8AC3E}">
        <p14:creationId xmlns:p14="http://schemas.microsoft.com/office/powerpoint/2010/main" val="4205463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Quelle: Jürgen </a:t>
            </a:r>
            <a:r>
              <a:rPr lang="de-CH" dirty="0" err="1"/>
              <a:t>Kriz</a:t>
            </a:r>
            <a:r>
              <a:rPr lang="de-CH" dirty="0"/>
              <a:t> (2014).Grundkonzepte</a:t>
            </a:r>
            <a:r>
              <a:rPr lang="de-CH" baseline="0" dirty="0"/>
              <a:t> der Psychotherapie. Weinheim Beltz (7.Auflage), S. 30</a:t>
            </a:r>
            <a:endParaRPr lang="de-CH" dirty="0"/>
          </a:p>
        </p:txBody>
      </p:sp>
      <p:sp>
        <p:nvSpPr>
          <p:cNvPr id="4" name="Foliennummernplatzhalter 3"/>
          <p:cNvSpPr>
            <a:spLocks noGrp="1"/>
          </p:cNvSpPr>
          <p:nvPr>
            <p:ph type="sldNum" sz="quarter" idx="10"/>
          </p:nvPr>
        </p:nvSpPr>
        <p:spPr/>
        <p:txBody>
          <a:bodyPr/>
          <a:lstStyle/>
          <a:p>
            <a:fld id="{BE026E87-9C3A-4DD7-B9C5-60268E6353F7}" type="slidenum">
              <a:rPr lang="de-CH" smtClean="0"/>
              <a:t>4</a:t>
            </a:fld>
            <a:endParaRPr lang="de-CH"/>
          </a:p>
        </p:txBody>
      </p:sp>
    </p:spTree>
    <p:extLst>
      <p:ext uri="{BB962C8B-B14F-4D97-AF65-F5344CB8AC3E}">
        <p14:creationId xmlns:p14="http://schemas.microsoft.com/office/powerpoint/2010/main" val="2199080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Will H (2014). Vom Niedergang der Weltanschauungen. Freuds Atheismus im Kontext betrachtet. Psyche – Zeitschrift</a:t>
            </a:r>
            <a:r>
              <a:rPr lang="de-CH" baseline="0" dirty="0"/>
              <a:t> für Psychoanalyse 68:1-30.</a:t>
            </a:r>
            <a:endParaRPr lang="de-CH" dirty="0"/>
          </a:p>
        </p:txBody>
      </p:sp>
      <p:sp>
        <p:nvSpPr>
          <p:cNvPr id="4" name="Foliennummernplatzhalter 3"/>
          <p:cNvSpPr>
            <a:spLocks noGrp="1"/>
          </p:cNvSpPr>
          <p:nvPr>
            <p:ph type="sldNum" sz="quarter" idx="10"/>
          </p:nvPr>
        </p:nvSpPr>
        <p:spPr/>
        <p:txBody>
          <a:bodyPr/>
          <a:lstStyle/>
          <a:p>
            <a:fld id="{BE026E87-9C3A-4DD7-B9C5-60268E6353F7}" type="slidenum">
              <a:rPr lang="de-CH" smtClean="0"/>
              <a:t>7</a:t>
            </a:fld>
            <a:endParaRPr lang="de-CH"/>
          </a:p>
        </p:txBody>
      </p:sp>
    </p:spTree>
    <p:extLst>
      <p:ext uri="{BB962C8B-B14F-4D97-AF65-F5344CB8AC3E}">
        <p14:creationId xmlns:p14="http://schemas.microsoft.com/office/powerpoint/2010/main" val="1040388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www.jungcurrents.com</a:t>
            </a:r>
          </a:p>
          <a:p>
            <a:r>
              <a:rPr lang="en-US" dirty="0">
                <a:effectLst/>
              </a:rPr>
              <a:t>C.G. Jung: “'Fishes and snakes are </a:t>
            </a:r>
            <a:r>
              <a:rPr lang="en-US" dirty="0" err="1">
                <a:effectLst/>
              </a:rPr>
              <a:t>favourite</a:t>
            </a:r>
            <a:r>
              <a:rPr lang="en-US" dirty="0">
                <a:effectLst/>
              </a:rPr>
              <a:t> symbols for describing psychic happenings or experiences that suddenly dart out of the unconscious.”</a:t>
            </a:r>
            <a:endParaRPr lang="de-CH" dirty="0"/>
          </a:p>
        </p:txBody>
      </p:sp>
      <p:sp>
        <p:nvSpPr>
          <p:cNvPr id="4" name="Foliennummernplatzhalter 3"/>
          <p:cNvSpPr>
            <a:spLocks noGrp="1"/>
          </p:cNvSpPr>
          <p:nvPr>
            <p:ph type="sldNum" sz="quarter" idx="10"/>
          </p:nvPr>
        </p:nvSpPr>
        <p:spPr/>
        <p:txBody>
          <a:bodyPr/>
          <a:lstStyle/>
          <a:p>
            <a:fld id="{BE026E87-9C3A-4DD7-B9C5-60268E6353F7}" type="slidenum">
              <a:rPr lang="de-CH" smtClean="0"/>
              <a:t>16</a:t>
            </a:fld>
            <a:endParaRPr lang="de-CH"/>
          </a:p>
        </p:txBody>
      </p:sp>
    </p:spTree>
    <p:extLst>
      <p:ext uri="{BB962C8B-B14F-4D97-AF65-F5344CB8AC3E}">
        <p14:creationId xmlns:p14="http://schemas.microsoft.com/office/powerpoint/2010/main" val="3266692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CH" b="1" dirty="0">
                <a:solidFill>
                  <a:schemeClr val="accent1">
                    <a:lumMod val="75000"/>
                  </a:schemeClr>
                </a:solidFill>
              </a:rPr>
              <a:t>«Die Tatsache, </a:t>
            </a:r>
            <a:r>
              <a:rPr lang="de-CH" b="1" dirty="0" err="1">
                <a:solidFill>
                  <a:schemeClr val="accent1">
                    <a:lumMod val="75000"/>
                  </a:schemeClr>
                </a:solidFill>
              </a:rPr>
              <a:t>daß</a:t>
            </a:r>
            <a:r>
              <a:rPr lang="de-CH" b="1" dirty="0">
                <a:solidFill>
                  <a:schemeClr val="accent1">
                    <a:lumMod val="75000"/>
                  </a:schemeClr>
                </a:solidFill>
              </a:rPr>
              <a:t> eine beträchtliche Zahl von Seelsorgern sich mit der Psychoanalyse beschäftigt, ist ein Anzeichen dafür, wie weit dieser Glaube an eine Verbindung von Psychoanalyse und Religion schon in das Gebiet der seelsorgerlichen Praxis eingedrungen ist. </a:t>
            </a:r>
            <a:r>
              <a:rPr lang="de-CH" dirty="0"/>
              <a:t>Wenn ich es unternehme, in dieser Schrift das Problem von Psychoanalyse und Religion aufs neue zu erörtern, dann darum, weil ich zeigen möchte, </a:t>
            </a:r>
            <a:r>
              <a:rPr lang="de-CH" dirty="0" err="1"/>
              <a:t>daß</a:t>
            </a:r>
            <a:r>
              <a:rPr lang="de-CH" dirty="0"/>
              <a:t> es trügerisch ist, ein Entweder- Oder des unversöhnlichen Gegensatzes einerseits oder der Gleichheit der Interessen andererseits aufzustellen. Vielmehr kann eine gründliche und unvoreingenommene Untersuchung zeigen, </a:t>
            </a:r>
            <a:r>
              <a:rPr lang="de-CH" dirty="0" err="1"/>
              <a:t>daß</a:t>
            </a:r>
            <a:r>
              <a:rPr lang="de-CH" dirty="0"/>
              <a:t> die Beziehung zwischen Religion und Psychoanalyse zu vielgestaltig ist, um mit der einen oder andern dieser beiden einfachen und bequemen Einstellungen gleichgesetzt werden zu können. Ich möchte zeigen, wie falsch es ist, wenn behauptet wird, wir </a:t>
            </a:r>
            <a:r>
              <a:rPr lang="de-CH" dirty="0" err="1"/>
              <a:t>müßten</a:t>
            </a:r>
            <a:r>
              <a:rPr lang="de-CH" dirty="0"/>
              <a:t> auf die Beschäftigung mit der Seele verzichten, wenn wir nicht die Lehrsätze der Religion akzeptierten.» </a:t>
            </a:r>
          </a:p>
          <a:p>
            <a:pPr marL="0" indent="0">
              <a:buNone/>
            </a:pPr>
            <a:r>
              <a:rPr lang="de-CH" sz="1600" b="1" dirty="0"/>
              <a:t>«…</a:t>
            </a:r>
            <a:r>
              <a:rPr lang="de-CH" sz="1600" b="1" dirty="0" err="1"/>
              <a:t>daß</a:t>
            </a:r>
            <a:r>
              <a:rPr lang="de-CH" sz="1600" b="1" dirty="0"/>
              <a:t> es nicht darum geht, ob der Mensch zur Religion zurückkehrt und an Gott glaubt, sondern ob er die Liebe lebt und die Wahrheit denkt. Tut er das., dann ist es von zweitrangiger Bedeutung, welchem Symbolsystem er anhängt.»</a:t>
            </a:r>
          </a:p>
          <a:p>
            <a:pPr marL="0" indent="0">
              <a:buNone/>
            </a:pPr>
            <a:endParaRPr lang="de-CH" dirty="0"/>
          </a:p>
          <a:p>
            <a:pPr marL="0" indent="0">
              <a:buNone/>
            </a:pPr>
            <a:r>
              <a:rPr lang="de-CH" sz="1000" dirty="0"/>
              <a:t>Erich Fromm (1950/1984). Psychoanalyse und Religion. DTV, S. 15</a:t>
            </a:r>
          </a:p>
          <a:p>
            <a:pPr marL="0" indent="0">
              <a:buNone/>
            </a:pPr>
            <a:endParaRPr lang="de-CH" dirty="0"/>
          </a:p>
          <a:p>
            <a:endParaRPr lang="de-CH" dirty="0"/>
          </a:p>
        </p:txBody>
      </p:sp>
      <p:sp>
        <p:nvSpPr>
          <p:cNvPr id="4" name="Foliennummernplatzhalter 3"/>
          <p:cNvSpPr>
            <a:spLocks noGrp="1"/>
          </p:cNvSpPr>
          <p:nvPr>
            <p:ph type="sldNum" sz="quarter" idx="10"/>
          </p:nvPr>
        </p:nvSpPr>
        <p:spPr/>
        <p:txBody>
          <a:bodyPr/>
          <a:lstStyle/>
          <a:p>
            <a:fld id="{BE026E87-9C3A-4DD7-B9C5-60268E6353F7}" type="slidenum">
              <a:rPr lang="de-CH" smtClean="0"/>
              <a:t>17</a:t>
            </a:fld>
            <a:endParaRPr lang="de-CH"/>
          </a:p>
        </p:txBody>
      </p:sp>
    </p:spTree>
    <p:extLst>
      <p:ext uri="{BB962C8B-B14F-4D97-AF65-F5344CB8AC3E}">
        <p14:creationId xmlns:p14="http://schemas.microsoft.com/office/powerpoint/2010/main" val="2363116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provocative book, W. W. Meissner, a Jesuit and psychoanalyst, attempts to bring about a rapprochement between psychoanalysis and religious thinking. Utilizing the resources of modern psychoanalytic insight, he examines Freud's views on religion, explores the dialectical relationship between psychoanalysis and religion, and applies more contemporary concepts in psychoanalysis to the understanding of religious experience. Dr. Meissner has written a book which is consistently interesting, often challenging, and impressive for its wide range of scholarship in two fields not often combined in the same work...Dr. Meissner has done us a service in this scholarly work by demonstrating how two perspectives of the human condition have over the course of the last several decades come to similar conclusions.</a:t>
            </a:r>
            <a:br>
              <a:rPr lang="en-US" dirty="0"/>
            </a:br>
            <a:br>
              <a:rPr lang="en-US" dirty="0"/>
            </a:br>
            <a:r>
              <a:rPr lang="en-US" sz="900" dirty="0"/>
              <a:t>Otto F. </a:t>
            </a:r>
            <a:r>
              <a:rPr lang="en-US" sz="900" dirty="0" err="1"/>
              <a:t>Thaler</a:t>
            </a:r>
            <a:r>
              <a:rPr lang="en-US" sz="900" dirty="0"/>
              <a:t>, M.D., Journal of the American Academy of Religion</a:t>
            </a:r>
            <a:endParaRPr lang="de-CH" dirty="0"/>
          </a:p>
          <a:p>
            <a:endParaRPr lang="de-CH" dirty="0"/>
          </a:p>
        </p:txBody>
      </p:sp>
      <p:sp>
        <p:nvSpPr>
          <p:cNvPr id="4" name="Foliennummernplatzhalter 3"/>
          <p:cNvSpPr>
            <a:spLocks noGrp="1"/>
          </p:cNvSpPr>
          <p:nvPr>
            <p:ph type="sldNum" sz="quarter" idx="10"/>
          </p:nvPr>
        </p:nvSpPr>
        <p:spPr/>
        <p:txBody>
          <a:bodyPr/>
          <a:lstStyle/>
          <a:p>
            <a:fld id="{BE026E87-9C3A-4DD7-B9C5-60268E6353F7}" type="slidenum">
              <a:rPr lang="de-CH" smtClean="0"/>
              <a:t>21</a:t>
            </a:fld>
            <a:endParaRPr lang="de-CH"/>
          </a:p>
        </p:txBody>
      </p:sp>
    </p:spTree>
    <p:extLst>
      <p:ext uri="{BB962C8B-B14F-4D97-AF65-F5344CB8AC3E}">
        <p14:creationId xmlns:p14="http://schemas.microsoft.com/office/powerpoint/2010/main" val="2123828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82955" y="1122363"/>
            <a:ext cx="887349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304925" y="3602038"/>
            <a:ext cx="78295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a:off x="7372826" y="6356352"/>
            <a:ext cx="2348865" cy="365125"/>
          </a:xfrm>
          <a:prstGeom prst="rect">
            <a:avLst/>
          </a:prstGeom>
        </p:spPr>
        <p:txBody>
          <a:bodyPr/>
          <a:lstStyle/>
          <a:p>
            <a:fld id="{54ED2F85-8E10-47C3-B14E-3DA699517586}" type="slidenum">
              <a:rPr lang="de-CH" smtClean="0"/>
              <a:t>‹Nr.›</a:t>
            </a:fld>
            <a:endParaRPr lang="de-CH"/>
          </a:p>
        </p:txBody>
      </p:sp>
    </p:spTree>
    <p:extLst>
      <p:ext uri="{BB962C8B-B14F-4D97-AF65-F5344CB8AC3E}">
        <p14:creationId xmlns:p14="http://schemas.microsoft.com/office/powerpoint/2010/main" val="1186736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56BE66DC-DFC6-4F4B-99A4-5E86B95D6618}" type="datetimeFigureOut">
              <a:rPr lang="de-CH" smtClean="0"/>
              <a:t>28.03.2017</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a:off x="7372826" y="6356352"/>
            <a:ext cx="2348865" cy="365125"/>
          </a:xfrm>
          <a:prstGeom prst="rect">
            <a:avLst/>
          </a:prstGeom>
        </p:spPr>
        <p:txBody>
          <a:bodyPr/>
          <a:lstStyle/>
          <a:p>
            <a:fld id="{54ED2F85-8E10-47C3-B14E-3DA699517586}" type="slidenum">
              <a:rPr lang="de-CH" smtClean="0"/>
              <a:t>‹Nr.›</a:t>
            </a:fld>
            <a:endParaRPr lang="de-CH"/>
          </a:p>
        </p:txBody>
      </p:sp>
    </p:spTree>
    <p:extLst>
      <p:ext uri="{BB962C8B-B14F-4D97-AF65-F5344CB8AC3E}">
        <p14:creationId xmlns:p14="http://schemas.microsoft.com/office/powerpoint/2010/main" val="1599977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0696" y="365125"/>
            <a:ext cx="2250996"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717710" y="365125"/>
            <a:ext cx="6622494"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56BE66DC-DFC6-4F4B-99A4-5E86B95D6618}" type="datetimeFigureOut">
              <a:rPr lang="de-CH" smtClean="0"/>
              <a:t>28.03.2017</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a:off x="7372826" y="6356352"/>
            <a:ext cx="2348865" cy="365125"/>
          </a:xfrm>
          <a:prstGeom prst="rect">
            <a:avLst/>
          </a:prstGeom>
        </p:spPr>
        <p:txBody>
          <a:bodyPr/>
          <a:lstStyle/>
          <a:p>
            <a:fld id="{54ED2F85-8E10-47C3-B14E-3DA699517586}" type="slidenum">
              <a:rPr lang="de-CH" smtClean="0"/>
              <a:t>‹Nr.›</a:t>
            </a:fld>
            <a:endParaRPr lang="de-CH"/>
          </a:p>
        </p:txBody>
      </p:sp>
    </p:spTree>
    <p:extLst>
      <p:ext uri="{BB962C8B-B14F-4D97-AF65-F5344CB8AC3E}">
        <p14:creationId xmlns:p14="http://schemas.microsoft.com/office/powerpoint/2010/main" val="869836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56BE66DC-DFC6-4F4B-99A4-5E86B95D6618}" type="datetimeFigureOut">
              <a:rPr lang="de-CH" smtClean="0"/>
              <a:t>28.03.2017</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a:off x="7372826" y="6356352"/>
            <a:ext cx="2348865" cy="365125"/>
          </a:xfrm>
          <a:prstGeom prst="rect">
            <a:avLst/>
          </a:prstGeom>
        </p:spPr>
        <p:txBody>
          <a:bodyPr/>
          <a:lstStyle/>
          <a:p>
            <a:fld id="{54ED2F85-8E10-47C3-B14E-3DA699517586}" type="slidenum">
              <a:rPr lang="de-CH" smtClean="0"/>
              <a:t>‹Nr.›</a:t>
            </a:fld>
            <a:endParaRPr lang="de-CH"/>
          </a:p>
        </p:txBody>
      </p:sp>
    </p:spTree>
    <p:extLst>
      <p:ext uri="{BB962C8B-B14F-4D97-AF65-F5344CB8AC3E}">
        <p14:creationId xmlns:p14="http://schemas.microsoft.com/office/powerpoint/2010/main" val="1286744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2272" y="1709740"/>
            <a:ext cx="9003983"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712272" y="4589465"/>
            <a:ext cx="9003983"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56BE66DC-DFC6-4F4B-99A4-5E86B95D6618}" type="datetimeFigureOut">
              <a:rPr lang="de-CH" smtClean="0"/>
              <a:t>28.03.2017</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a:off x="7372826" y="6356352"/>
            <a:ext cx="2348865" cy="365125"/>
          </a:xfrm>
          <a:prstGeom prst="rect">
            <a:avLst/>
          </a:prstGeom>
        </p:spPr>
        <p:txBody>
          <a:bodyPr/>
          <a:lstStyle/>
          <a:p>
            <a:fld id="{54ED2F85-8E10-47C3-B14E-3DA699517586}" type="slidenum">
              <a:rPr lang="de-CH" smtClean="0"/>
              <a:t>‹Nr.›</a:t>
            </a:fld>
            <a:endParaRPr lang="de-CH"/>
          </a:p>
        </p:txBody>
      </p:sp>
    </p:spTree>
    <p:extLst>
      <p:ext uri="{BB962C8B-B14F-4D97-AF65-F5344CB8AC3E}">
        <p14:creationId xmlns:p14="http://schemas.microsoft.com/office/powerpoint/2010/main" val="394534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717709" y="1825625"/>
            <a:ext cx="4436745"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284946" y="1825625"/>
            <a:ext cx="4436745"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56BE66DC-DFC6-4F4B-99A4-5E86B95D6618}" type="datetimeFigureOut">
              <a:rPr lang="de-CH" smtClean="0"/>
              <a:t>28.03.2017</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a:off x="7372826" y="6356352"/>
            <a:ext cx="2348865" cy="365125"/>
          </a:xfrm>
          <a:prstGeom prst="rect">
            <a:avLst/>
          </a:prstGeom>
        </p:spPr>
        <p:txBody>
          <a:bodyPr/>
          <a:lstStyle/>
          <a:p>
            <a:fld id="{54ED2F85-8E10-47C3-B14E-3DA699517586}" type="slidenum">
              <a:rPr lang="de-CH" smtClean="0"/>
              <a:t>‹Nr.›</a:t>
            </a:fld>
            <a:endParaRPr lang="de-CH"/>
          </a:p>
        </p:txBody>
      </p:sp>
    </p:spTree>
    <p:extLst>
      <p:ext uri="{BB962C8B-B14F-4D97-AF65-F5344CB8AC3E}">
        <p14:creationId xmlns:p14="http://schemas.microsoft.com/office/powerpoint/2010/main" val="299916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19068" y="365127"/>
            <a:ext cx="9003983"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719070" y="1681163"/>
            <a:ext cx="441635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719070" y="2505075"/>
            <a:ext cx="4416355"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284947" y="1681163"/>
            <a:ext cx="44381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5284947" y="2505075"/>
            <a:ext cx="4438105"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717709" y="6356352"/>
            <a:ext cx="2348865" cy="365125"/>
          </a:xfrm>
          <a:prstGeom prst="rect">
            <a:avLst/>
          </a:prstGeom>
        </p:spPr>
        <p:txBody>
          <a:bodyPr/>
          <a:lstStyle/>
          <a:p>
            <a:fld id="{56BE66DC-DFC6-4F4B-99A4-5E86B95D6618}" type="datetimeFigureOut">
              <a:rPr lang="de-CH" smtClean="0"/>
              <a:t>28.03.2017</a:t>
            </a:fld>
            <a:endParaRPr lang="de-CH"/>
          </a:p>
        </p:txBody>
      </p:sp>
      <p:sp>
        <p:nvSpPr>
          <p:cNvPr id="8" name="Footer Placeholder 7"/>
          <p:cNvSpPr>
            <a:spLocks noGrp="1"/>
          </p:cNvSpPr>
          <p:nvPr>
            <p:ph type="ftr" sz="quarter" idx="11"/>
          </p:nvPr>
        </p:nvSpPr>
        <p:spPr>
          <a:xfrm>
            <a:off x="3458051" y="6356352"/>
            <a:ext cx="3523298" cy="365125"/>
          </a:xfrm>
          <a:prstGeom prst="rect">
            <a:avLst/>
          </a:prstGeom>
        </p:spPr>
        <p:txBody>
          <a:bodyPr/>
          <a:lstStyle/>
          <a:p>
            <a:endParaRPr lang="de-CH"/>
          </a:p>
        </p:txBody>
      </p:sp>
      <p:sp>
        <p:nvSpPr>
          <p:cNvPr id="9" name="Slide Number Placeholder 8"/>
          <p:cNvSpPr>
            <a:spLocks noGrp="1"/>
          </p:cNvSpPr>
          <p:nvPr>
            <p:ph type="sldNum" sz="quarter" idx="12"/>
          </p:nvPr>
        </p:nvSpPr>
        <p:spPr>
          <a:xfrm>
            <a:off x="7372826" y="6356352"/>
            <a:ext cx="2348865" cy="365125"/>
          </a:xfrm>
          <a:prstGeom prst="rect">
            <a:avLst/>
          </a:prstGeom>
        </p:spPr>
        <p:txBody>
          <a:bodyPr/>
          <a:lstStyle/>
          <a:p>
            <a:fld id="{54ED2F85-8E10-47C3-B14E-3DA699517586}" type="slidenum">
              <a:rPr lang="de-CH" smtClean="0"/>
              <a:t>‹Nr.›</a:t>
            </a:fld>
            <a:endParaRPr lang="de-CH"/>
          </a:p>
        </p:txBody>
      </p:sp>
    </p:spTree>
    <p:extLst>
      <p:ext uri="{BB962C8B-B14F-4D97-AF65-F5344CB8AC3E}">
        <p14:creationId xmlns:p14="http://schemas.microsoft.com/office/powerpoint/2010/main" val="2067203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a:xfrm>
            <a:off x="717709" y="6356352"/>
            <a:ext cx="2348865" cy="365125"/>
          </a:xfrm>
          <a:prstGeom prst="rect">
            <a:avLst/>
          </a:prstGeom>
        </p:spPr>
        <p:txBody>
          <a:bodyPr/>
          <a:lstStyle/>
          <a:p>
            <a:fld id="{56BE66DC-DFC6-4F4B-99A4-5E86B95D6618}" type="datetimeFigureOut">
              <a:rPr lang="de-CH" smtClean="0"/>
              <a:t>28.03.2017</a:t>
            </a:fld>
            <a:endParaRPr lang="de-CH"/>
          </a:p>
        </p:txBody>
      </p:sp>
      <p:sp>
        <p:nvSpPr>
          <p:cNvPr id="4" name="Footer Placeholder 3"/>
          <p:cNvSpPr>
            <a:spLocks noGrp="1"/>
          </p:cNvSpPr>
          <p:nvPr>
            <p:ph type="ftr" sz="quarter" idx="11"/>
          </p:nvPr>
        </p:nvSpPr>
        <p:spPr>
          <a:xfrm>
            <a:off x="3458051" y="6356352"/>
            <a:ext cx="3523298" cy="365125"/>
          </a:xfrm>
          <a:prstGeom prst="rect">
            <a:avLst/>
          </a:prstGeom>
        </p:spPr>
        <p:txBody>
          <a:bodyPr/>
          <a:lstStyle/>
          <a:p>
            <a:endParaRPr lang="de-CH"/>
          </a:p>
        </p:txBody>
      </p:sp>
      <p:sp>
        <p:nvSpPr>
          <p:cNvPr id="5" name="Slide Number Placeholder 4"/>
          <p:cNvSpPr>
            <a:spLocks noGrp="1"/>
          </p:cNvSpPr>
          <p:nvPr>
            <p:ph type="sldNum" sz="quarter" idx="12"/>
          </p:nvPr>
        </p:nvSpPr>
        <p:spPr>
          <a:xfrm>
            <a:off x="7372826" y="6356352"/>
            <a:ext cx="2348865" cy="365125"/>
          </a:xfrm>
          <a:prstGeom prst="rect">
            <a:avLst/>
          </a:prstGeom>
        </p:spPr>
        <p:txBody>
          <a:bodyPr/>
          <a:lstStyle/>
          <a:p>
            <a:fld id="{54ED2F85-8E10-47C3-B14E-3DA699517586}" type="slidenum">
              <a:rPr lang="de-CH" smtClean="0"/>
              <a:t>‹Nr.›</a:t>
            </a:fld>
            <a:endParaRPr lang="de-CH"/>
          </a:p>
        </p:txBody>
      </p:sp>
    </p:spTree>
    <p:extLst>
      <p:ext uri="{BB962C8B-B14F-4D97-AF65-F5344CB8AC3E}">
        <p14:creationId xmlns:p14="http://schemas.microsoft.com/office/powerpoint/2010/main" val="1593856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17709" y="6356352"/>
            <a:ext cx="2348865" cy="365125"/>
          </a:xfrm>
          <a:prstGeom prst="rect">
            <a:avLst/>
          </a:prstGeom>
        </p:spPr>
        <p:txBody>
          <a:bodyPr/>
          <a:lstStyle/>
          <a:p>
            <a:fld id="{56BE66DC-DFC6-4F4B-99A4-5E86B95D6618}" type="datetimeFigureOut">
              <a:rPr lang="de-CH" smtClean="0"/>
              <a:t>28.03.2017</a:t>
            </a:fld>
            <a:endParaRPr lang="de-CH"/>
          </a:p>
        </p:txBody>
      </p:sp>
      <p:sp>
        <p:nvSpPr>
          <p:cNvPr id="3" name="Footer Placeholder 2"/>
          <p:cNvSpPr>
            <a:spLocks noGrp="1"/>
          </p:cNvSpPr>
          <p:nvPr>
            <p:ph type="ftr" sz="quarter" idx="11"/>
          </p:nvPr>
        </p:nvSpPr>
        <p:spPr>
          <a:xfrm>
            <a:off x="3458051" y="6356352"/>
            <a:ext cx="3523298" cy="365125"/>
          </a:xfrm>
          <a:prstGeom prst="rect">
            <a:avLst/>
          </a:prstGeom>
        </p:spPr>
        <p:txBody>
          <a:bodyPr/>
          <a:lstStyle/>
          <a:p>
            <a:endParaRPr lang="de-CH"/>
          </a:p>
        </p:txBody>
      </p:sp>
      <p:sp>
        <p:nvSpPr>
          <p:cNvPr id="4" name="Slide Number Placeholder 3"/>
          <p:cNvSpPr>
            <a:spLocks noGrp="1"/>
          </p:cNvSpPr>
          <p:nvPr>
            <p:ph type="sldNum" sz="quarter" idx="12"/>
          </p:nvPr>
        </p:nvSpPr>
        <p:spPr>
          <a:xfrm>
            <a:off x="7372826" y="6356352"/>
            <a:ext cx="2348865" cy="365125"/>
          </a:xfrm>
          <a:prstGeom prst="rect">
            <a:avLst/>
          </a:prstGeom>
        </p:spPr>
        <p:txBody>
          <a:bodyPr/>
          <a:lstStyle/>
          <a:p>
            <a:fld id="{54ED2F85-8E10-47C3-B14E-3DA699517586}" type="slidenum">
              <a:rPr lang="de-CH" smtClean="0"/>
              <a:t>‹Nr.›</a:t>
            </a:fld>
            <a:endParaRPr lang="de-CH"/>
          </a:p>
        </p:txBody>
      </p:sp>
    </p:spTree>
    <p:extLst>
      <p:ext uri="{BB962C8B-B14F-4D97-AF65-F5344CB8AC3E}">
        <p14:creationId xmlns:p14="http://schemas.microsoft.com/office/powerpoint/2010/main" val="3623338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4438105" y="987427"/>
            <a:ext cx="528494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56BE66DC-DFC6-4F4B-99A4-5E86B95D6618}" type="datetimeFigureOut">
              <a:rPr lang="de-CH" smtClean="0"/>
              <a:t>28.03.2017</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a:off x="7372826" y="6356352"/>
            <a:ext cx="2348865" cy="365125"/>
          </a:xfrm>
          <a:prstGeom prst="rect">
            <a:avLst/>
          </a:prstGeom>
        </p:spPr>
        <p:txBody>
          <a:bodyPr/>
          <a:lstStyle/>
          <a:p>
            <a:fld id="{54ED2F85-8E10-47C3-B14E-3DA699517586}" type="slidenum">
              <a:rPr lang="de-CH" smtClean="0"/>
              <a:t>‹Nr.›</a:t>
            </a:fld>
            <a:endParaRPr lang="de-CH"/>
          </a:p>
        </p:txBody>
      </p:sp>
    </p:spTree>
    <p:extLst>
      <p:ext uri="{BB962C8B-B14F-4D97-AF65-F5344CB8AC3E}">
        <p14:creationId xmlns:p14="http://schemas.microsoft.com/office/powerpoint/2010/main" val="1502401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4438105" y="987427"/>
            <a:ext cx="528494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56BE66DC-DFC6-4F4B-99A4-5E86B95D6618}" type="datetimeFigureOut">
              <a:rPr lang="de-CH" smtClean="0"/>
              <a:t>28.03.2017</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a:off x="7372826" y="6356352"/>
            <a:ext cx="2348865" cy="365125"/>
          </a:xfrm>
          <a:prstGeom prst="rect">
            <a:avLst/>
          </a:prstGeom>
        </p:spPr>
        <p:txBody>
          <a:bodyPr/>
          <a:lstStyle/>
          <a:p>
            <a:fld id="{54ED2F85-8E10-47C3-B14E-3DA699517586}" type="slidenum">
              <a:rPr lang="de-CH" smtClean="0"/>
              <a:t>‹Nr.›</a:t>
            </a:fld>
            <a:endParaRPr lang="de-CH"/>
          </a:p>
        </p:txBody>
      </p:sp>
    </p:spTree>
    <p:extLst>
      <p:ext uri="{BB962C8B-B14F-4D97-AF65-F5344CB8AC3E}">
        <p14:creationId xmlns:p14="http://schemas.microsoft.com/office/powerpoint/2010/main" val="326190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p:cNvSpPr/>
          <p:nvPr userDrawn="1"/>
        </p:nvSpPr>
        <p:spPr>
          <a:xfrm>
            <a:off x="-627961" y="1648843"/>
            <a:ext cx="5452209" cy="3164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le Placeholder 1"/>
          <p:cNvSpPr>
            <a:spLocks noGrp="1"/>
          </p:cNvSpPr>
          <p:nvPr>
            <p:ph type="title"/>
          </p:nvPr>
        </p:nvSpPr>
        <p:spPr>
          <a:xfrm>
            <a:off x="717709" y="530047"/>
            <a:ext cx="9003983" cy="986782"/>
          </a:xfrm>
          <a:prstGeom prst="rect">
            <a:avLst/>
          </a:prstGeom>
        </p:spPr>
        <p:txBody>
          <a:bodyPr vert="horz" lIns="91440" tIns="45720" rIns="91440" bIns="45720" rtlCol="0" anchor="ctr">
            <a:normAutofit/>
          </a:bodyPr>
          <a:lstStyle/>
          <a:p>
            <a:r>
              <a:rPr lang="de-DE" dirty="0"/>
              <a:t>Titelmasterformat durch Klicken</a:t>
            </a:r>
            <a:endParaRPr lang="en-US" dirty="0"/>
          </a:p>
        </p:txBody>
      </p:sp>
      <p:sp>
        <p:nvSpPr>
          <p:cNvPr id="3" name="Text Placeholder 2"/>
          <p:cNvSpPr>
            <a:spLocks noGrp="1"/>
          </p:cNvSpPr>
          <p:nvPr>
            <p:ph type="body" idx="1"/>
          </p:nvPr>
        </p:nvSpPr>
        <p:spPr>
          <a:xfrm>
            <a:off x="717709" y="1648843"/>
            <a:ext cx="9003983" cy="452812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Rechteck 6"/>
          <p:cNvSpPr/>
          <p:nvPr userDrawn="1"/>
        </p:nvSpPr>
        <p:spPr>
          <a:xfrm>
            <a:off x="-333487" y="-129092"/>
            <a:ext cx="11241741" cy="5271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8" name="Grafik 7"/>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9305636" y="5959190"/>
            <a:ext cx="804941" cy="603706"/>
          </a:xfrm>
          <a:prstGeom prst="rect">
            <a:avLst/>
          </a:prstGeom>
        </p:spPr>
      </p:pic>
      <p:pic>
        <p:nvPicPr>
          <p:cNvPr id="4" name="Grafik 3"/>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17709" y="6308977"/>
            <a:ext cx="3153103" cy="233797"/>
          </a:xfrm>
          <a:prstGeom prst="rect">
            <a:avLst/>
          </a:prstGeom>
        </p:spPr>
      </p:pic>
      <p:pic>
        <p:nvPicPr>
          <p:cNvPr id="9" name="Grafik 8"/>
          <p:cNvPicPr>
            <a:picLocks noChangeAspect="1"/>
          </p:cNvPicPr>
          <p:nvPr userDrawn="1"/>
        </p:nvPicPr>
        <p:blipFill rotWithShape="1">
          <a:blip r:embed="rId15" cstate="email">
            <a:extLst>
              <a:ext uri="{BEBA8EAE-BF5A-486C-A8C5-ECC9F3942E4B}">
                <a14:imgProps xmlns:a14="http://schemas.microsoft.com/office/drawing/2010/main">
                  <a14:imgLayer r:embed="rId16">
                    <a14:imgEffect>
                      <a14:colorTemperature colorTemp="11200"/>
                    </a14:imgEffect>
                  </a14:imgLayer>
                </a14:imgProps>
              </a:ext>
              <a:ext uri="{28A0092B-C50C-407E-A947-70E740481C1C}">
                <a14:useLocalDpi xmlns:a14="http://schemas.microsoft.com/office/drawing/2010/main"/>
              </a:ext>
            </a:extLst>
          </a:blip>
          <a:srcRect/>
          <a:stretch/>
        </p:blipFill>
        <p:spPr>
          <a:xfrm>
            <a:off x="-87678" y="-146834"/>
            <a:ext cx="10750122" cy="6871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40741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2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5">
            <a:lumMod val="75000"/>
          </a:schemeClr>
        </a:buClr>
        <a:buFont typeface="Calibri" panose="020F0502020204030204" pitchFamily="34" charset="0"/>
        <a:buChar char="&g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i="1"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seminare-ps.net/.../Kolbe_Heilung_oder_Hindernis_Religion_%20Psychotherapie.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studium-religion-psychotherapie.d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7251" y="-1880287"/>
            <a:ext cx="10749348" cy="6801142"/>
          </a:xfrm>
          <a:prstGeom prst="rect">
            <a:avLst/>
          </a:prstGeom>
        </p:spPr>
      </p:pic>
      <p:sp>
        <p:nvSpPr>
          <p:cNvPr id="8" name="Rechteck 7"/>
          <p:cNvSpPr/>
          <p:nvPr/>
        </p:nvSpPr>
        <p:spPr>
          <a:xfrm>
            <a:off x="-444843" y="3188043"/>
            <a:ext cx="12888097" cy="1768968"/>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p:cNvSpPr>
            <a:spLocks noGrp="1"/>
          </p:cNvSpPr>
          <p:nvPr>
            <p:ph type="ctrTitle"/>
          </p:nvPr>
        </p:nvSpPr>
        <p:spPr>
          <a:xfrm>
            <a:off x="782955" y="2502567"/>
            <a:ext cx="8873490" cy="2454444"/>
          </a:xfrm>
        </p:spPr>
        <p:txBody>
          <a:bodyPr>
            <a:normAutofit/>
          </a:bodyPr>
          <a:lstStyle/>
          <a:p>
            <a:r>
              <a:rPr lang="de-CH" dirty="0"/>
              <a:t>Tiefenpsychologie und Religion</a:t>
            </a:r>
          </a:p>
        </p:txBody>
      </p:sp>
      <p:sp>
        <p:nvSpPr>
          <p:cNvPr id="3" name="Untertitel 2"/>
          <p:cNvSpPr>
            <a:spLocks noGrp="1"/>
          </p:cNvSpPr>
          <p:nvPr>
            <p:ph type="subTitle" idx="1"/>
          </p:nvPr>
        </p:nvSpPr>
        <p:spPr>
          <a:xfrm>
            <a:off x="1304925" y="5127743"/>
            <a:ext cx="7829550" cy="1012371"/>
          </a:xfrm>
        </p:spPr>
        <p:txBody>
          <a:bodyPr/>
          <a:lstStyle/>
          <a:p>
            <a:r>
              <a:rPr lang="de-CH" dirty="0"/>
              <a:t>Prof. Dr. med. Samuel Pfeifer</a:t>
            </a:r>
          </a:p>
        </p:txBody>
      </p:sp>
    </p:spTree>
    <p:extLst>
      <p:ext uri="{BB962C8B-B14F-4D97-AF65-F5344CB8AC3E}">
        <p14:creationId xmlns:p14="http://schemas.microsoft.com/office/powerpoint/2010/main" val="3698681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Äussere Wertschätzung der Seelsorge</a:t>
            </a:r>
          </a:p>
        </p:txBody>
      </p:sp>
      <p:pic>
        <p:nvPicPr>
          <p:cNvPr id="3074" name="Picture 2" descr="http://www.tvz-verlag.ch/fileadmin/images/covers/97832901761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5197" y="1714412"/>
            <a:ext cx="1289842" cy="19308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Grafik 3"/>
          <p:cNvPicPr>
            <a:picLocks noChangeAspect="1"/>
          </p:cNvPicPr>
          <p:nvPr/>
        </p:nvPicPr>
        <p:blipFill>
          <a:blip r:embed="rId3"/>
          <a:stretch>
            <a:fillRect/>
          </a:stretch>
        </p:blipFill>
        <p:spPr>
          <a:xfrm>
            <a:off x="2273514" y="1714412"/>
            <a:ext cx="7820025" cy="3276600"/>
          </a:xfrm>
          <a:prstGeom prst="rect">
            <a:avLst/>
          </a:prstGeom>
        </p:spPr>
      </p:pic>
      <p:sp>
        <p:nvSpPr>
          <p:cNvPr id="5" name="Rechteck 4"/>
          <p:cNvSpPr/>
          <p:nvPr/>
        </p:nvSpPr>
        <p:spPr>
          <a:xfrm>
            <a:off x="2459772" y="2846697"/>
            <a:ext cx="7633768" cy="945814"/>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244276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Tiefenpsychologische Begriffe, die wertvoll sind</a:t>
            </a:r>
          </a:p>
        </p:txBody>
      </p:sp>
      <p:sp>
        <p:nvSpPr>
          <p:cNvPr id="3" name="Inhaltsplatzhalter 2"/>
          <p:cNvSpPr>
            <a:spLocks noGrp="1"/>
          </p:cNvSpPr>
          <p:nvPr>
            <p:ph idx="1"/>
          </p:nvPr>
        </p:nvSpPr>
        <p:spPr>
          <a:xfrm>
            <a:off x="4984123" y="1648843"/>
            <a:ext cx="5177307" cy="4528120"/>
          </a:xfrm>
        </p:spPr>
        <p:txBody>
          <a:bodyPr>
            <a:normAutofit fontScale="92500" lnSpcReduction="20000"/>
          </a:bodyPr>
          <a:lstStyle/>
          <a:p>
            <a:r>
              <a:rPr lang="de-CH" u="sng" dirty="0"/>
              <a:t>Übertragung</a:t>
            </a:r>
            <a:r>
              <a:rPr lang="de-CH" dirty="0"/>
              <a:t> (als Dynamik der Beziehung)</a:t>
            </a:r>
          </a:p>
          <a:p>
            <a:r>
              <a:rPr lang="de-CH" u="sng" dirty="0"/>
              <a:t>Gegenübertragung</a:t>
            </a:r>
            <a:r>
              <a:rPr lang="de-CH" dirty="0"/>
              <a:t> (was löst der Klient bei mir aus?)</a:t>
            </a:r>
          </a:p>
          <a:p>
            <a:r>
              <a:rPr lang="de-CH" u="sng" dirty="0"/>
              <a:t>Abwehrmechanismen</a:t>
            </a:r>
            <a:r>
              <a:rPr lang="de-CH" dirty="0"/>
              <a:t> (Schutzmechanismen, funktional/dysfunktional)</a:t>
            </a:r>
          </a:p>
          <a:p>
            <a:r>
              <a:rPr lang="de-CH" u="sng" dirty="0"/>
              <a:t>Psychodynamik</a:t>
            </a:r>
            <a:r>
              <a:rPr lang="de-CH" dirty="0"/>
              <a:t> ( was steht  hinter der Angst? Wie entwickelt sie sich?)</a:t>
            </a:r>
          </a:p>
          <a:p>
            <a:endParaRPr lang="de-CH" dirty="0"/>
          </a:p>
          <a:p>
            <a:r>
              <a:rPr lang="de-CH" i="1" dirty="0">
                <a:solidFill>
                  <a:schemeClr val="accent1">
                    <a:lumMod val="75000"/>
                  </a:schemeClr>
                </a:solidFill>
              </a:rPr>
              <a:t>Im heutigen Therapieverständnis müssen diese Begriffe aber aus der psychoanalytischen Welt von aufgedrängten Deutungen und veralteten Trieb-Konstruktionen herausgelöst werden und im empathischen Gespräch mit dem Klienten neu interpretiert werden</a:t>
            </a:r>
          </a:p>
          <a:p>
            <a:endParaRPr lang="de-CH" dirty="0"/>
          </a:p>
          <a:p>
            <a:endParaRPr lang="de-CH" dirty="0"/>
          </a:p>
          <a:p>
            <a:endParaRPr lang="de-CH" dirty="0"/>
          </a:p>
        </p:txBody>
      </p:sp>
      <p:pic>
        <p:nvPicPr>
          <p:cNvPr id="2050" name="Picture 2" descr="Bildergebnis für depth psychology"/>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22662" y="1648843"/>
            <a:ext cx="5087845" cy="3167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792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2800" dirty="0"/>
              <a:t>Die «</a:t>
            </a:r>
            <a:r>
              <a:rPr lang="de-CH" sz="2800" dirty="0" err="1"/>
              <a:t>ekklesiogene</a:t>
            </a:r>
            <a:r>
              <a:rPr lang="de-CH" sz="2800" dirty="0"/>
              <a:t> Neurose» – ein analytischer Begriff</a:t>
            </a:r>
          </a:p>
        </p:txBody>
      </p:sp>
      <p:sp>
        <p:nvSpPr>
          <p:cNvPr id="3" name="Inhaltsplatzhalter 2"/>
          <p:cNvSpPr>
            <a:spLocks noGrp="1"/>
          </p:cNvSpPr>
          <p:nvPr>
            <p:ph idx="1"/>
          </p:nvPr>
        </p:nvSpPr>
        <p:spPr>
          <a:xfrm>
            <a:off x="3606085" y="1648843"/>
            <a:ext cx="6529587" cy="4528120"/>
          </a:xfrm>
        </p:spPr>
        <p:txBody>
          <a:bodyPr>
            <a:normAutofit fontScale="77500" lnSpcReduction="20000"/>
          </a:bodyPr>
          <a:lstStyle/>
          <a:p>
            <a:r>
              <a:rPr lang="de-CH" dirty="0"/>
              <a:t>Begründet durch den Berliner Gynäkologen Schätzing (1955)</a:t>
            </a:r>
          </a:p>
          <a:p>
            <a:r>
              <a:rPr lang="de-CH" dirty="0"/>
              <a:t>Psychotherapeutisch vertieft durch Klaus Thomas, Berlin</a:t>
            </a:r>
          </a:p>
          <a:p>
            <a:r>
              <a:rPr lang="de-CH" dirty="0"/>
              <a:t>Definition: Sexuelle Probleme, insbesondere Homosexualität, Frigidität und Potenzstörungen sind auf eine "</a:t>
            </a:r>
            <a:r>
              <a:rPr lang="de-CH" dirty="0" err="1"/>
              <a:t>dogmatistische</a:t>
            </a:r>
            <a:r>
              <a:rPr lang="de-CH" dirty="0"/>
              <a:t>" und leibfeindliche christliche Erziehung zurückzuführen.</a:t>
            </a:r>
          </a:p>
          <a:p>
            <a:r>
              <a:rPr lang="de-CH" dirty="0"/>
              <a:t>Beispiel:</a:t>
            </a:r>
          </a:p>
          <a:p>
            <a:pPr lvl="1"/>
            <a:r>
              <a:rPr lang="de-CH" dirty="0"/>
              <a:t>"Ein Pfarrer, Anfang der vierziger Jahre, wurde durch die «Sittlichkeitsbriefe» des Pfarrer </a:t>
            </a:r>
            <a:r>
              <a:rPr lang="de-CH" dirty="0" err="1"/>
              <a:t>Mehlhase</a:t>
            </a:r>
            <a:r>
              <a:rPr lang="de-CH" dirty="0"/>
              <a:t> völlig verängstigt. Als offenbares Ergebnis dieser Angst vor der Geschlechtlichkeit ist er zunächst impotent." Seine Frau ist deshalb nach mehreren Jahren Ehe immer noch Jungfrau. "Auch die Dienstfähigkeit ist erheblich beeinträchtigt. Die «Angst vor dem Verkehr» hat in einer häufigen und naheliegenden Parallele ... zu einer </a:t>
            </a:r>
            <a:r>
              <a:rPr lang="de-CH" dirty="0" err="1"/>
              <a:t>agoraphoben</a:t>
            </a:r>
            <a:r>
              <a:rPr lang="de-CH" dirty="0"/>
              <a:t> Platzangst geführt. Er hat solche Angst vor dem Verkehr, </a:t>
            </a:r>
            <a:r>
              <a:rPr lang="de-CH" dirty="0" err="1"/>
              <a:t>daß</a:t>
            </a:r>
            <a:r>
              <a:rPr lang="de-CH" dirty="0"/>
              <a:t> er kein öffentliches Verkehrsmittel mehr benutzen kann. Auch die Versetzung von der Stadt auf das Land hat die Zustände nur vorübergehend mildern können. Er ist fast völlig an das Haus gefesselt. Auch seine Ehefrau leidet an einer schweren </a:t>
            </a:r>
            <a:r>
              <a:rPr lang="de-CH" dirty="0" err="1"/>
              <a:t>ekklesiogenen</a:t>
            </a:r>
            <a:r>
              <a:rPr lang="de-CH" dirty="0"/>
              <a:t> Neurose."</a:t>
            </a:r>
          </a:p>
          <a:p>
            <a:endParaRPr lang="de-CH" dirty="0"/>
          </a:p>
        </p:txBody>
      </p:sp>
      <p:pic>
        <p:nvPicPr>
          <p:cNvPr id="3074" name="Picture 2" descr="Bildergebnis für depth psycholog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648843"/>
            <a:ext cx="3446336" cy="3180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85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Eigenwillige / fehlerhafte Argumentation</a:t>
            </a:r>
          </a:p>
        </p:txBody>
      </p:sp>
      <p:sp>
        <p:nvSpPr>
          <p:cNvPr id="3" name="Inhaltsplatzhalter 2"/>
          <p:cNvSpPr>
            <a:spLocks noGrp="1"/>
          </p:cNvSpPr>
          <p:nvPr>
            <p:ph idx="1"/>
          </p:nvPr>
        </p:nvSpPr>
        <p:spPr>
          <a:xfrm>
            <a:off x="4700788" y="1648843"/>
            <a:ext cx="5537918" cy="4528120"/>
          </a:xfrm>
        </p:spPr>
        <p:txBody>
          <a:bodyPr>
            <a:normAutofit fontScale="85000" lnSpcReduction="20000"/>
          </a:bodyPr>
          <a:lstStyle/>
          <a:p>
            <a:r>
              <a:rPr lang="de-CH" dirty="0"/>
              <a:t>Die Beweiskette für die "</a:t>
            </a:r>
            <a:r>
              <a:rPr lang="de-CH" dirty="0" err="1"/>
              <a:t>Ekklesiogenität</a:t>
            </a:r>
            <a:r>
              <a:rPr lang="de-CH" dirty="0"/>
              <a:t>" wird von Thomas wie folgt geführt:</a:t>
            </a:r>
          </a:p>
          <a:p>
            <a:pPr marL="457200" lvl="1" indent="0">
              <a:buNone/>
            </a:pPr>
            <a:r>
              <a:rPr lang="de-CH" dirty="0"/>
              <a:t>a) Beruf Pfarrer</a:t>
            </a:r>
          </a:p>
          <a:p>
            <a:pPr marL="457200" lvl="1" indent="0">
              <a:buNone/>
            </a:pPr>
            <a:r>
              <a:rPr lang="de-CH" dirty="0"/>
              <a:t>b) Lesen von "Sittlichkeitsbriefen" mit sexualtabuisierendem Inhalt</a:t>
            </a:r>
          </a:p>
          <a:p>
            <a:pPr marL="457200" lvl="1" indent="0">
              <a:buNone/>
            </a:pPr>
            <a:r>
              <a:rPr lang="de-CH" dirty="0"/>
              <a:t>c) daraus folgt Impotenz</a:t>
            </a:r>
          </a:p>
          <a:p>
            <a:pPr marL="457200" lvl="1" indent="0">
              <a:buNone/>
            </a:pPr>
            <a:r>
              <a:rPr lang="de-CH" dirty="0"/>
              <a:t>d) daraus folgt Platzangst und Angst vor Verkehrsmitteln</a:t>
            </a:r>
          </a:p>
          <a:p>
            <a:pPr marL="457200" lvl="1" indent="0">
              <a:buNone/>
            </a:pPr>
            <a:r>
              <a:rPr lang="de-CH" dirty="0"/>
              <a:t>e) weil seine Frau ein Spannungsfeld zwischen Glaube, Wünschen und Realität im Bereich der Sexualität leidet, ist auch sie «</a:t>
            </a:r>
            <a:r>
              <a:rPr lang="de-CH" dirty="0" err="1"/>
              <a:t>ekklesiogen</a:t>
            </a:r>
            <a:r>
              <a:rPr lang="de-CH" dirty="0"/>
              <a:t>» erkrankt.</a:t>
            </a:r>
          </a:p>
          <a:p>
            <a:r>
              <a:rPr lang="de-CH" dirty="0"/>
              <a:t>Auffallend sind die vielen Kausalzusammenhänge, wie sie besonders gerne in der analytischen Tiefenpsychologie hergestellt werden. Insbesondere wäre zu fragen, wie die Probleme der Ehefrau benannt würden, wenn sie mit einem Lehrer mit einer Angstneurose verheiratet gewesen wäre.</a:t>
            </a:r>
          </a:p>
          <a:p>
            <a:endParaRPr lang="de-CH" dirty="0"/>
          </a:p>
        </p:txBody>
      </p:sp>
      <p:pic>
        <p:nvPicPr>
          <p:cNvPr id="6146" name="Picture 2" descr="Bildergebnis für lone man in winter landscap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3457" y="1674601"/>
            <a:ext cx="4742576" cy="3159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930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C.G. Jung: Analytische Psychologie</a:t>
            </a:r>
          </a:p>
        </p:txBody>
      </p:sp>
      <p:pic>
        <p:nvPicPr>
          <p:cNvPr id="1026" name="Picture 2" descr="http://www.hannaharendtcenter.org/wp-content/uploads/2014/10/16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727157"/>
            <a:ext cx="4226011" cy="2656758"/>
          </a:xfrm>
          <a:prstGeom prst="rect">
            <a:avLst/>
          </a:prstGeom>
          <a:noFill/>
          <a:extLst>
            <a:ext uri="{909E8E84-426E-40DD-AFC4-6F175D3DCCD1}">
              <a14:hiddenFill xmlns:a14="http://schemas.microsoft.com/office/drawing/2010/main">
                <a:solidFill>
                  <a:srgbClr val="FFFFFF"/>
                </a:solidFill>
              </a14:hiddenFill>
            </a:ext>
          </a:extLst>
        </p:spPr>
      </p:pic>
      <p:sp>
        <p:nvSpPr>
          <p:cNvPr id="4" name="Inhaltsplatzhalter 3"/>
          <p:cNvSpPr txBox="1">
            <a:spLocks/>
          </p:cNvSpPr>
          <p:nvPr/>
        </p:nvSpPr>
        <p:spPr>
          <a:xfrm>
            <a:off x="4547286" y="1714412"/>
            <a:ext cx="5174405" cy="4686386"/>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Clr>
                <a:schemeClr val="accent5">
                  <a:lumMod val="75000"/>
                </a:schemeClr>
              </a:buClr>
              <a:buFont typeface="Calibri" panose="020F0502020204030204" pitchFamily="34" charset="0"/>
              <a:buChar char="&g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i="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t>Klare Abgrenzung von Sigmund Freud, erheblicher Streit, 1913 Bruch wegen unterschiedlicher Auffassung der Libido</a:t>
            </a:r>
          </a:p>
          <a:p>
            <a:r>
              <a:rPr lang="de-CH" dirty="0"/>
              <a:t>Jung stellt erkenntnistheoretisch die Psyche vor die objektive wissenschaftliche Erkenntnis.</a:t>
            </a:r>
          </a:p>
          <a:p>
            <a:r>
              <a:rPr lang="de-CH" dirty="0"/>
              <a:t>Begriff der </a:t>
            </a:r>
            <a:r>
              <a:rPr lang="de-CH" u="sng" dirty="0"/>
              <a:t>Komplexe</a:t>
            </a:r>
            <a:r>
              <a:rPr lang="de-CH" dirty="0"/>
              <a:t>: Themen, die die Menschen beschäftigen mit typischen Konstellationen für Männer und Frauen</a:t>
            </a:r>
          </a:p>
          <a:p>
            <a:r>
              <a:rPr lang="de-CH" u="sng" dirty="0"/>
              <a:t>Libido</a:t>
            </a:r>
            <a:r>
              <a:rPr lang="de-CH" dirty="0"/>
              <a:t> wird nicht nur sexuell gedeutet, sondern als allgemein psychische Energie des Menschen</a:t>
            </a:r>
          </a:p>
          <a:p>
            <a:r>
              <a:rPr lang="de-CH" dirty="0"/>
              <a:t>Erweiterung des Unbewussten durch das </a:t>
            </a:r>
            <a:r>
              <a:rPr lang="de-CH" u="sng" dirty="0"/>
              <a:t>kollektive Unterbewusste</a:t>
            </a:r>
          </a:p>
          <a:p>
            <a:r>
              <a:rPr lang="de-CH" u="sng" dirty="0"/>
              <a:t>Symbole</a:t>
            </a:r>
            <a:r>
              <a:rPr lang="de-CH" dirty="0"/>
              <a:t> als wesentliches Element seelischen Ausdrucks in Träumen, aber auch in der Kunst</a:t>
            </a:r>
          </a:p>
          <a:p>
            <a:r>
              <a:rPr lang="de-CH" u="sng" dirty="0"/>
              <a:t>Archetypen</a:t>
            </a:r>
            <a:r>
              <a:rPr lang="de-CH" dirty="0"/>
              <a:t>: grundlegende Bilder, die in antiken Sagen, mystischen Geschichten und religiösen Texten immer wieder vorkommen.</a:t>
            </a:r>
          </a:p>
          <a:p>
            <a:endParaRPr lang="de-CH" dirty="0"/>
          </a:p>
          <a:p>
            <a:endParaRPr lang="de-CH" dirty="0"/>
          </a:p>
        </p:txBody>
      </p:sp>
    </p:spTree>
    <p:extLst>
      <p:ext uri="{BB962C8B-B14F-4D97-AF65-F5344CB8AC3E}">
        <p14:creationId xmlns:p14="http://schemas.microsoft.com/office/powerpoint/2010/main" val="274811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ildergebnis für cg jung symbolic pictur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618648"/>
            <a:ext cx="4095482" cy="409548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CH" dirty="0"/>
              <a:t>C.G. Jung: Psychologie und Religion</a:t>
            </a:r>
          </a:p>
        </p:txBody>
      </p:sp>
      <p:sp>
        <p:nvSpPr>
          <p:cNvPr id="4" name="Inhaltsplatzhalter 3"/>
          <p:cNvSpPr txBox="1">
            <a:spLocks/>
          </p:cNvSpPr>
          <p:nvPr/>
        </p:nvSpPr>
        <p:spPr>
          <a:xfrm>
            <a:off x="4547286" y="1714412"/>
            <a:ext cx="5174405" cy="4686386"/>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Clr>
                <a:schemeClr val="accent5">
                  <a:lumMod val="75000"/>
                </a:schemeClr>
              </a:buClr>
              <a:buFont typeface="Calibri" panose="020F0502020204030204" pitchFamily="34" charset="0"/>
              <a:buChar char="&g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i="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t>Jung spricht nicht von Gott, sondern von dem 'Gottesbild in der menschlichen Seele', da nach seiner Auffassung allein dieses einer objektiven wissenschaftlichen Aussage zugänglich ist. </a:t>
            </a:r>
          </a:p>
          <a:p>
            <a:r>
              <a:rPr lang="de-CH" dirty="0"/>
              <a:t>Nicht systematisch oder dogmatisch, eher assoziativ und bildhaft.</a:t>
            </a:r>
          </a:p>
          <a:p>
            <a:r>
              <a:rPr lang="de-CH" dirty="0"/>
              <a:t>Die Seele bringt spontan Bilder religiösen Inhalts hervor (z.B. in Träumen), sie ist 'von Natur aus religiös‘.</a:t>
            </a:r>
          </a:p>
          <a:p>
            <a:r>
              <a:rPr lang="de-CH" dirty="0"/>
              <a:t>Kollektives </a:t>
            </a:r>
            <a:r>
              <a:rPr lang="de-CH" dirty="0" err="1"/>
              <a:t>Unbewußtes</a:t>
            </a:r>
            <a:r>
              <a:rPr lang="de-CH" dirty="0"/>
              <a:t>, aus dem alle Kulturen ihre Bilder, Symbole und Mythen schöpfen.</a:t>
            </a:r>
          </a:p>
          <a:p>
            <a:r>
              <a:rPr lang="de-CH" dirty="0"/>
              <a:t>„Selbst“-werdung / Individuation: Der Mensch hat seiner Berufung zu entsprechen, die er von innen her erfährt. Darunter kann man nach Jung durchaus auch die </a:t>
            </a:r>
            <a:r>
              <a:rPr lang="de-CH" dirty="0" err="1"/>
              <a:t>Hinordnung</a:t>
            </a:r>
            <a:r>
              <a:rPr lang="de-CH" dirty="0"/>
              <a:t> auf ein objektiv transzendentes Du und echte Nachfolge Christi verstehen.</a:t>
            </a:r>
          </a:p>
          <a:p>
            <a:endParaRPr lang="de-CH" dirty="0"/>
          </a:p>
          <a:p>
            <a:endParaRPr lang="de-CH" dirty="0"/>
          </a:p>
        </p:txBody>
      </p:sp>
      <p:pic>
        <p:nvPicPr>
          <p:cNvPr id="5" name="Grafik 4"/>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499559">
            <a:off x="2563894" y="2784730"/>
            <a:ext cx="1785334" cy="28654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411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Jung’sche</a:t>
            </a:r>
            <a:r>
              <a:rPr lang="de-CH" dirty="0"/>
              <a:t> Begriffe, die wertvoll sind</a:t>
            </a:r>
          </a:p>
        </p:txBody>
      </p:sp>
      <p:sp>
        <p:nvSpPr>
          <p:cNvPr id="3" name="Inhaltsplatzhalter 2"/>
          <p:cNvSpPr>
            <a:spLocks noGrp="1"/>
          </p:cNvSpPr>
          <p:nvPr>
            <p:ph idx="1"/>
          </p:nvPr>
        </p:nvSpPr>
        <p:spPr>
          <a:xfrm>
            <a:off x="4881093" y="1648843"/>
            <a:ext cx="5383369" cy="4528120"/>
          </a:xfrm>
        </p:spPr>
        <p:txBody>
          <a:bodyPr>
            <a:normAutofit fontScale="85000" lnSpcReduction="20000"/>
          </a:bodyPr>
          <a:lstStyle/>
          <a:p>
            <a:r>
              <a:rPr lang="de-CH" u="sng" dirty="0"/>
              <a:t>Komplex</a:t>
            </a:r>
            <a:r>
              <a:rPr lang="de-CH" dirty="0"/>
              <a:t>: ein Thema, das in verdichteter und isolierter Form das Erleben eines Menschen beherrscht.</a:t>
            </a:r>
          </a:p>
          <a:p>
            <a:r>
              <a:rPr lang="de-CH" u="sng" dirty="0"/>
              <a:t>Schatten</a:t>
            </a:r>
            <a:r>
              <a:rPr lang="de-CH" dirty="0"/>
              <a:t>: ein uneingestandener, dunkler, inakzeptabler Anteil, der zum Leben eines Menschen gehört</a:t>
            </a:r>
          </a:p>
          <a:p>
            <a:r>
              <a:rPr lang="de-CH" u="sng" dirty="0"/>
              <a:t>Anima und Animus</a:t>
            </a:r>
            <a:r>
              <a:rPr lang="de-CH" dirty="0"/>
              <a:t>: eine Spannung zwischen unterschiedlichen Persönlichkeitsanteilen jenseits von Rollenfixierungen</a:t>
            </a:r>
          </a:p>
          <a:p>
            <a:r>
              <a:rPr lang="de-CH" u="sng" dirty="0"/>
              <a:t>Archetypen</a:t>
            </a:r>
            <a:r>
              <a:rPr lang="de-CH" dirty="0"/>
              <a:t>: manche biblische Geschichten repräsentieren grundlegende menschliche Konflikte jenseits ihrer historischen Bedeutung</a:t>
            </a:r>
          </a:p>
          <a:p>
            <a:endParaRPr lang="de-CH" dirty="0"/>
          </a:p>
          <a:p>
            <a:r>
              <a:rPr lang="de-CH" i="1" dirty="0">
                <a:solidFill>
                  <a:schemeClr val="accent1">
                    <a:lumMod val="75000"/>
                  </a:schemeClr>
                </a:solidFill>
              </a:rPr>
              <a:t>Im seelsorglichen Kontext können diese Begriffe im empathischen Gespräch mit dem Klienten neu interpretiert werden</a:t>
            </a:r>
          </a:p>
          <a:p>
            <a:endParaRPr lang="de-CH" dirty="0"/>
          </a:p>
          <a:p>
            <a:endParaRPr lang="de-CH" dirty="0"/>
          </a:p>
          <a:p>
            <a:endParaRPr lang="de-CH" dirty="0"/>
          </a:p>
        </p:txBody>
      </p:sp>
      <p:pic>
        <p:nvPicPr>
          <p:cNvPr id="5122" name="Picture 2" descr="Bildergebnis für cg jung symbolic pictur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8941" y="1648843"/>
            <a:ext cx="4881093" cy="3162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419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Erich Fromm: Psychoanalyse und Religion</a:t>
            </a:r>
          </a:p>
        </p:txBody>
      </p:sp>
      <p:sp>
        <p:nvSpPr>
          <p:cNvPr id="4" name="Inhaltsplatzhalter 3"/>
          <p:cNvSpPr>
            <a:spLocks noGrp="1"/>
          </p:cNvSpPr>
          <p:nvPr>
            <p:ph sz="half" idx="2"/>
          </p:nvPr>
        </p:nvSpPr>
        <p:spPr>
          <a:xfrm>
            <a:off x="4547286" y="1677341"/>
            <a:ext cx="5174405" cy="4686386"/>
          </a:xfrm>
        </p:spPr>
        <p:txBody>
          <a:bodyPr>
            <a:normAutofit fontScale="77500" lnSpcReduction="20000"/>
          </a:bodyPr>
          <a:lstStyle/>
          <a:p>
            <a:pPr marL="0" indent="0">
              <a:buNone/>
            </a:pPr>
            <a:r>
              <a:rPr lang="de-CH" b="1" dirty="0">
                <a:solidFill>
                  <a:schemeClr val="accent1">
                    <a:lumMod val="75000"/>
                  </a:schemeClr>
                </a:solidFill>
              </a:rPr>
              <a:t>«Die Tatsache, dass eine beträchtliche Zahl von Seelsorgern sich mit der Psychoanalyse beschäftigt, ist ein Anzeichen dafür, wie weit dieser Glaube an eine Verbindung von Psychoanalyse und Religion schon in das Gebiet der seelsorgerlichen Praxis eingedrungen ist.</a:t>
            </a:r>
          </a:p>
          <a:p>
            <a:pPr marL="0" indent="0">
              <a:buNone/>
            </a:pPr>
            <a:r>
              <a:rPr lang="de-CH" dirty="0"/>
              <a:t>Ich möchte zeigen, wie falsch es ist, wenn behauptet wird, wir müssten auf die Beschäftigung mit der Seele verzichten, wenn wir nicht die Lehrsätze der Religion akzeptierten.» </a:t>
            </a:r>
            <a:br>
              <a:rPr lang="de-CH" dirty="0"/>
            </a:br>
            <a:endParaRPr lang="de-CH" dirty="0"/>
          </a:p>
          <a:p>
            <a:pPr marL="0" indent="0">
              <a:buNone/>
            </a:pPr>
            <a:r>
              <a:rPr lang="de-CH" sz="2900" b="1" dirty="0"/>
              <a:t>«…dass es nicht darum geht, ob der Mensch zur Religion zurückkehrt und an Gott glaubt, sondern ob er </a:t>
            </a:r>
            <a:r>
              <a:rPr lang="de-CH" sz="2900" b="1" dirty="0">
                <a:solidFill>
                  <a:schemeClr val="accent2">
                    <a:lumMod val="75000"/>
                  </a:schemeClr>
                </a:solidFill>
              </a:rPr>
              <a:t>die Liebe lebt und die Wahrheit denkt. </a:t>
            </a:r>
            <a:r>
              <a:rPr lang="de-CH" sz="2900" b="1" dirty="0"/>
              <a:t>Tut er das., dann ist es von zweitrangiger Bedeutung, welchem Symbolsystem er anhängt.»</a:t>
            </a:r>
          </a:p>
          <a:p>
            <a:pPr marL="0" indent="0">
              <a:buNone/>
            </a:pPr>
            <a:endParaRPr lang="de-CH" dirty="0"/>
          </a:p>
          <a:p>
            <a:pPr marL="0" indent="0">
              <a:buNone/>
            </a:pPr>
            <a:r>
              <a:rPr lang="de-CH" sz="1600" dirty="0"/>
              <a:t>Erich Fromm (1950/1984). Psychoanalyse und Religion. DTV, S. 15</a:t>
            </a:r>
          </a:p>
          <a:p>
            <a:pPr marL="0" indent="0">
              <a:buNone/>
            </a:pPr>
            <a:endParaRPr lang="de-CH" dirty="0"/>
          </a:p>
        </p:txBody>
      </p:sp>
      <p:pic>
        <p:nvPicPr>
          <p:cNvPr id="1026" name="Picture 2" descr="http://img00.deviantart.net/6251/i/2013/258/b/d/erich_fromm_by_cynder_lover4196-d6b3bk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1206" y="1603326"/>
            <a:ext cx="3062956" cy="331258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717709" y="4826836"/>
            <a:ext cx="3236453" cy="1200329"/>
          </a:xfrm>
          <a:prstGeom prst="rect">
            <a:avLst/>
          </a:prstGeom>
          <a:noFill/>
        </p:spPr>
        <p:txBody>
          <a:bodyPr wrap="square" rtlCol="0">
            <a:spAutoFit/>
          </a:bodyPr>
          <a:lstStyle/>
          <a:p>
            <a:r>
              <a:rPr lang="de-CH" sz="2400" i="1" dirty="0"/>
              <a:t>KLASSIKER:</a:t>
            </a:r>
          </a:p>
          <a:p>
            <a:r>
              <a:rPr lang="de-CH" sz="2400" i="1" dirty="0"/>
              <a:t>Die Kunst des Liebens</a:t>
            </a:r>
          </a:p>
          <a:p>
            <a:r>
              <a:rPr lang="de-CH" sz="2400" i="1" dirty="0"/>
              <a:t>Haben oder Sein</a:t>
            </a:r>
          </a:p>
        </p:txBody>
      </p:sp>
    </p:spTree>
    <p:extLst>
      <p:ext uri="{BB962C8B-B14F-4D97-AF65-F5344CB8AC3E}">
        <p14:creationId xmlns:p14="http://schemas.microsoft.com/office/powerpoint/2010/main" val="354556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Eugen Drewermann: Tiefenpsychologie und Exegese</a:t>
            </a:r>
          </a:p>
        </p:txBody>
      </p:sp>
      <p:sp>
        <p:nvSpPr>
          <p:cNvPr id="4" name="Inhaltsplatzhalter 3"/>
          <p:cNvSpPr>
            <a:spLocks noGrp="1"/>
          </p:cNvSpPr>
          <p:nvPr>
            <p:ph sz="half" idx="2"/>
          </p:nvPr>
        </p:nvSpPr>
        <p:spPr>
          <a:xfrm>
            <a:off x="4312508" y="1825625"/>
            <a:ext cx="5671751" cy="4351338"/>
          </a:xfrm>
        </p:spPr>
        <p:txBody>
          <a:bodyPr>
            <a:normAutofit fontScale="85000" lnSpcReduction="20000"/>
          </a:bodyPr>
          <a:lstStyle/>
          <a:p>
            <a:r>
              <a:rPr lang="de-CH" dirty="0"/>
              <a:t>Katholischer Priester und Autor</a:t>
            </a:r>
          </a:p>
          <a:p>
            <a:r>
              <a:rPr lang="de-CH" dirty="0"/>
              <a:t>Scharfe Kritik an der historisch-kritischen Methode.</a:t>
            </a:r>
          </a:p>
          <a:p>
            <a:r>
              <a:rPr lang="de-CH" dirty="0"/>
              <a:t>Drewermann geht davon aus, dass die tiefenpsychologische Auslegung eines archetypischen Textes grundsätzlich auf verschiedene Textarten anwendbar ist, </a:t>
            </a:r>
          </a:p>
          <a:p>
            <a:r>
              <a:rPr lang="de-CH" dirty="0"/>
              <a:t>Mythos, Legende, Novelle, Erscheinungs- und Berufungsgeschichte, Prophetie sowie Apokalypse.</a:t>
            </a:r>
          </a:p>
          <a:p>
            <a:r>
              <a:rPr lang="de-CH" dirty="0"/>
              <a:t>Jede dieser Erzählformen projiziert ein bestimmter Teil des Unbewussten auf ein sprachliches Bild. </a:t>
            </a:r>
          </a:p>
          <a:p>
            <a:r>
              <a:rPr lang="de-CH" dirty="0"/>
              <a:t>Das Ziel der tiefenpsychologischen Exegese ist es, die unbewusste seelische Struktur im religiösen Verhalten des Menschen zu erkennen, diese bewusst zu machen und dem Individuum zu einer spirituellen Selbsterkenntnis zu verhelfen.</a:t>
            </a:r>
          </a:p>
          <a:p>
            <a:endParaRPr lang="de-CH" dirty="0"/>
          </a:p>
        </p:txBody>
      </p:sp>
      <p:pic>
        <p:nvPicPr>
          <p:cNvPr id="2050" name="Picture 2" descr="http://oe1.orf.at/static/uimg/09/4e/094e1c3bb58e173f1ec3b62830895c882206552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825625"/>
            <a:ext cx="4070436"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583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Drewermann</a:t>
            </a:r>
          </a:p>
        </p:txBody>
      </p:sp>
      <p:sp>
        <p:nvSpPr>
          <p:cNvPr id="4" name="Inhaltsplatzhalter 3"/>
          <p:cNvSpPr>
            <a:spLocks noGrp="1"/>
          </p:cNvSpPr>
          <p:nvPr>
            <p:ph sz="half" idx="2"/>
          </p:nvPr>
        </p:nvSpPr>
        <p:spPr>
          <a:xfrm>
            <a:off x="4559644" y="1825625"/>
            <a:ext cx="5162048" cy="4351338"/>
          </a:xfrm>
        </p:spPr>
        <p:txBody>
          <a:bodyPr>
            <a:normAutofit/>
          </a:bodyPr>
          <a:lstStyle/>
          <a:p>
            <a:r>
              <a:rPr lang="de-CH" dirty="0"/>
              <a:t>Besonders das Wirken und die Gleichnisse Jesu stellen dabei eine Verbindung zwischen den historischen Texten und dem individuellen Jetzt dar. Die Sprache der biblischen Schriften wird als Ausdruck der Psyche von Individuen verstanden und gedeutet, die Ursache und Wirkung auf dem individuellen Lebensweg in einen Zusammenhang zu Heil und Unheil bringen will. </a:t>
            </a:r>
          </a:p>
          <a:p>
            <a:endParaRPr lang="de-CH" dirty="0"/>
          </a:p>
        </p:txBody>
      </p:sp>
      <p:pic>
        <p:nvPicPr>
          <p:cNvPr id="6" name="Grafik 5"/>
          <p:cNvPicPr>
            <a:picLocks noChangeAspect="1"/>
          </p:cNvPicPr>
          <p:nvPr/>
        </p:nvPicPr>
        <p:blipFill>
          <a:blip r:embed="rId2"/>
          <a:stretch>
            <a:fillRect/>
          </a:stretch>
        </p:blipFill>
        <p:spPr>
          <a:xfrm>
            <a:off x="0" y="1825625"/>
            <a:ext cx="4276725" cy="31337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608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Überblick</a:t>
            </a:r>
            <a:endParaRPr lang="en-US" dirty="0"/>
          </a:p>
        </p:txBody>
      </p:sp>
      <p:sp>
        <p:nvSpPr>
          <p:cNvPr id="3" name="Inhaltsplatzhalter 2"/>
          <p:cNvSpPr>
            <a:spLocks noGrp="1"/>
          </p:cNvSpPr>
          <p:nvPr>
            <p:ph sz="half" idx="1"/>
          </p:nvPr>
        </p:nvSpPr>
        <p:spPr/>
        <p:txBody>
          <a:bodyPr>
            <a:normAutofit/>
          </a:bodyPr>
          <a:lstStyle/>
          <a:p>
            <a:r>
              <a:rPr lang="de-CH" dirty="0"/>
              <a:t>Unterschiedliche Perspektiven</a:t>
            </a:r>
          </a:p>
          <a:p>
            <a:r>
              <a:rPr lang="de-CH" dirty="0"/>
              <a:t>Einige Protagonisten:</a:t>
            </a:r>
          </a:p>
          <a:p>
            <a:pPr lvl="1"/>
            <a:r>
              <a:rPr lang="de-CH" dirty="0"/>
              <a:t>Sigmund Freud</a:t>
            </a:r>
          </a:p>
          <a:p>
            <a:pPr lvl="1"/>
            <a:r>
              <a:rPr lang="de-CH" dirty="0"/>
              <a:t>C.G. Jung</a:t>
            </a:r>
          </a:p>
          <a:p>
            <a:pPr lvl="1"/>
            <a:r>
              <a:rPr lang="de-CH" dirty="0"/>
              <a:t>Erich Fromm</a:t>
            </a:r>
          </a:p>
          <a:p>
            <a:endParaRPr lang="de-CH" dirty="0"/>
          </a:p>
          <a:p>
            <a:endParaRPr lang="de-CH" dirty="0"/>
          </a:p>
        </p:txBody>
      </p:sp>
      <p:sp>
        <p:nvSpPr>
          <p:cNvPr id="4" name="Inhaltsplatzhalter 3"/>
          <p:cNvSpPr>
            <a:spLocks noGrp="1"/>
          </p:cNvSpPr>
          <p:nvPr>
            <p:ph sz="half" idx="2"/>
          </p:nvPr>
        </p:nvSpPr>
        <p:spPr/>
        <p:txBody>
          <a:bodyPr>
            <a:normAutofit/>
          </a:bodyPr>
          <a:lstStyle/>
          <a:p>
            <a:endParaRPr lang="de-CH" dirty="0"/>
          </a:p>
          <a:p>
            <a:r>
              <a:rPr lang="de-CH" dirty="0" err="1"/>
              <a:t>Relig</a:t>
            </a:r>
            <a:r>
              <a:rPr lang="de-CH" dirty="0"/>
              <a:t>. Tiefenpsychologie</a:t>
            </a:r>
          </a:p>
          <a:p>
            <a:pPr lvl="1"/>
            <a:r>
              <a:rPr lang="de-CH" dirty="0"/>
              <a:t>Eugen Drewermann</a:t>
            </a:r>
          </a:p>
          <a:p>
            <a:pPr lvl="1"/>
            <a:r>
              <a:rPr lang="de-CH" dirty="0"/>
              <a:t>Klaus Thomas</a:t>
            </a:r>
          </a:p>
          <a:p>
            <a:pPr lvl="1"/>
            <a:r>
              <a:rPr lang="de-CH" dirty="0"/>
              <a:t>W.W. Meissner</a:t>
            </a:r>
          </a:p>
          <a:p>
            <a:pPr lvl="1"/>
            <a:r>
              <a:rPr lang="de-CH" dirty="0"/>
              <a:t>Moshe H. </a:t>
            </a:r>
            <a:r>
              <a:rPr lang="de-CH" dirty="0" err="1"/>
              <a:t>Spero</a:t>
            </a:r>
            <a:endParaRPr lang="de-CH" dirty="0"/>
          </a:p>
          <a:p>
            <a:pPr lvl="1"/>
            <a:r>
              <a:rPr lang="de-CH" dirty="0"/>
              <a:t>Joachim </a:t>
            </a:r>
            <a:r>
              <a:rPr lang="de-CH" dirty="0" err="1"/>
              <a:t>Scharfenberg</a:t>
            </a:r>
            <a:endParaRPr lang="de-CH" dirty="0"/>
          </a:p>
          <a:p>
            <a:endParaRPr lang="de-DE" dirty="0"/>
          </a:p>
        </p:txBody>
      </p:sp>
    </p:spTree>
    <p:extLst>
      <p:ext uri="{BB962C8B-B14F-4D97-AF65-F5344CB8AC3E}">
        <p14:creationId xmlns:p14="http://schemas.microsoft.com/office/powerpoint/2010/main" val="3686595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Beispiel: Deutung der Weihnachtsgeschichte </a:t>
            </a:r>
          </a:p>
        </p:txBody>
      </p:sp>
      <p:sp>
        <p:nvSpPr>
          <p:cNvPr id="4" name="Inhaltsplatzhalter 3"/>
          <p:cNvSpPr>
            <a:spLocks noGrp="1"/>
          </p:cNvSpPr>
          <p:nvPr>
            <p:ph idx="1"/>
          </p:nvPr>
        </p:nvSpPr>
        <p:spPr/>
        <p:txBody>
          <a:bodyPr>
            <a:noAutofit/>
          </a:bodyPr>
          <a:lstStyle/>
          <a:p>
            <a:r>
              <a:rPr lang="de-CH" sz="1600" i="1" dirty="0"/>
              <a:t>„Immer wenn Menschen von ihrer Erlösung träumen, legt sich ihnen im Unbewussten gegen den Protest ihres ICHs das Bild des jungfräulich geborenen göttlichen Kindes nahe. Das Symbol des Kindes ist als Bild des Lebens innerlich dann notwendig, wenn das, wovon man erlöst werden muss, gerade in einem zwanghaften Gross-</a:t>
            </a:r>
            <a:r>
              <a:rPr lang="de-CH" sz="1600" i="1" dirty="0" err="1"/>
              <a:t>Seinwollen</a:t>
            </a:r>
            <a:r>
              <a:rPr lang="de-CH" sz="1600" i="1" dirty="0"/>
              <a:t> besteht; wenn man mit der ständigen Forderung, nur ganz erwachsen, ganz fertig, ganz ausgereift, ganz vollkommen sein zu müssen, schlechthin nicht mehr leben kann, ..“ „Immer tritt dieses Kind auf wunderbare Weise in die Welt, - 'jungfräulich' .. Denn darauf kommt es gerade an: es geht um etwas, das wir nicht erzeugen können ..“ </a:t>
            </a:r>
          </a:p>
          <a:p>
            <a:r>
              <a:rPr lang="de-CH" sz="1600" i="1" dirty="0"/>
              <a:t>Dem heilenden Kind steht der Mann, „Josef gegenüber .. die Sphäre von 'Vernunft' und 'Verstand' ..“. „Eigentlich wäre gerade zu schützen und zu unterstützen, was da in der 'Frau', im Gemüthaften, Dunkeln, Ursprünglichen, im Inneren des Unbewussten heranreift. Aber im Gegenteil! Wenn das Erlöserkind zur Welt kommt, sagt das Neue Testament (mit Berufung auf Jesaja), wird unser Bewusstsein immer wie Josef handeln, der aus Angst vor Schande seine Verlobte mit samt ihrem Kind in aller Heimlichkeit entlassen möchte (</a:t>
            </a:r>
            <a:r>
              <a:rPr lang="de-CH" sz="1600" i="1" dirty="0" err="1"/>
              <a:t>Mt</a:t>
            </a:r>
            <a:r>
              <a:rPr lang="de-CH" sz="1600" i="1" dirty="0"/>
              <a:t> 1,18-24)6“ Die Gestalt der Frau verkörpert all das, „was uns leben lässt und uns den Zauber von Anfang, Hoffnung und Lebenserneuerung verleiht; .. die Mutter des .. Göttlichen in uns. Und doch erscheint sie zugleich, in äusserstem Widerspruch dazu, als verachtenswerte Hure; den in ihr gewinnt ja gerade das Gestalt und Leben, was wir bis dahin nie haben sein und leben wollen.“(S.507-508).</a:t>
            </a:r>
            <a:r>
              <a:rPr lang="de-CH" sz="1600" dirty="0"/>
              <a:t> </a:t>
            </a:r>
          </a:p>
          <a:p>
            <a:endParaRPr lang="de-CH" sz="1600" dirty="0"/>
          </a:p>
          <a:p>
            <a:pPr marL="457200" lvl="1" indent="0">
              <a:buNone/>
            </a:pPr>
            <a:r>
              <a:rPr lang="de-CH" sz="1200" i="1" dirty="0"/>
              <a:t>Eugen Drewermann, Tiefenpsychologie und Exegese, Band I, (S. 502 – 529)</a:t>
            </a:r>
          </a:p>
          <a:p>
            <a:endParaRPr lang="de-CH" sz="1600" dirty="0"/>
          </a:p>
        </p:txBody>
      </p:sp>
    </p:spTree>
    <p:extLst>
      <p:ext uri="{BB962C8B-B14F-4D97-AF65-F5344CB8AC3E}">
        <p14:creationId xmlns:p14="http://schemas.microsoft.com/office/powerpoint/2010/main" val="998783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0" y="1775513"/>
            <a:ext cx="3524250" cy="4171950"/>
          </a:xfrm>
          <a:prstGeom prst="rect">
            <a:avLst/>
          </a:prstGeom>
        </p:spPr>
      </p:pic>
      <p:sp>
        <p:nvSpPr>
          <p:cNvPr id="2" name="Titel 1"/>
          <p:cNvSpPr>
            <a:spLocks noGrp="1"/>
          </p:cNvSpPr>
          <p:nvPr>
            <p:ph type="title"/>
          </p:nvPr>
        </p:nvSpPr>
        <p:spPr>
          <a:xfrm>
            <a:off x="717709" y="530047"/>
            <a:ext cx="9513686" cy="986782"/>
          </a:xfrm>
        </p:spPr>
        <p:txBody>
          <a:bodyPr/>
          <a:lstStyle/>
          <a:p>
            <a:r>
              <a:rPr lang="de-CH" dirty="0"/>
              <a:t>W.W. Meissner: Psychoanalysis </a:t>
            </a:r>
            <a:r>
              <a:rPr lang="de-CH" dirty="0" err="1"/>
              <a:t>and</a:t>
            </a:r>
            <a:r>
              <a:rPr lang="de-CH" dirty="0"/>
              <a:t> </a:t>
            </a:r>
            <a:r>
              <a:rPr lang="de-CH" dirty="0" err="1"/>
              <a:t>Religious</a:t>
            </a:r>
            <a:r>
              <a:rPr lang="de-CH" dirty="0"/>
              <a:t> Experience</a:t>
            </a:r>
          </a:p>
        </p:txBody>
      </p:sp>
      <p:sp>
        <p:nvSpPr>
          <p:cNvPr id="4" name="Inhaltsplatzhalter 3"/>
          <p:cNvSpPr>
            <a:spLocks noGrp="1"/>
          </p:cNvSpPr>
          <p:nvPr>
            <p:ph sz="half" idx="2"/>
          </p:nvPr>
        </p:nvSpPr>
        <p:spPr>
          <a:xfrm>
            <a:off x="4195537" y="1813413"/>
            <a:ext cx="5829313" cy="4351338"/>
          </a:xfrm>
        </p:spPr>
        <p:txBody>
          <a:bodyPr>
            <a:normAutofit fontScale="92500" lnSpcReduction="10000"/>
          </a:bodyPr>
          <a:lstStyle/>
          <a:p>
            <a:r>
              <a:rPr lang="en-US" dirty="0"/>
              <a:t>A rapprochement between psychoanalysis and religious thinking. Utilizing the resources of modern psychoanalytic insight, he examines Freud's views on religion, </a:t>
            </a:r>
          </a:p>
          <a:p>
            <a:r>
              <a:rPr lang="en-US" dirty="0"/>
              <a:t>explores the dialectical relationship between psychoanalysis and religion, and </a:t>
            </a:r>
            <a:r>
              <a:rPr lang="en-US" i="1" dirty="0">
                <a:solidFill>
                  <a:schemeClr val="accent1">
                    <a:lumMod val="75000"/>
                  </a:schemeClr>
                </a:solidFill>
              </a:rPr>
              <a:t>applies more contemporary concepts in psychoanalysis to the understanding of religious experience.</a:t>
            </a:r>
            <a:r>
              <a:rPr lang="en-US" dirty="0"/>
              <a:t> </a:t>
            </a:r>
          </a:p>
          <a:p>
            <a:r>
              <a:rPr lang="en-US" dirty="0"/>
              <a:t>Dr. Meissner has done us a service in this scholarly work by demonstrating how two perspectives of the human condition have over the course of the last several decades come to similar conclusions.</a:t>
            </a:r>
            <a:br>
              <a:rPr lang="en-US" dirty="0"/>
            </a:br>
            <a:br>
              <a:rPr lang="en-US" dirty="0"/>
            </a:br>
            <a:r>
              <a:rPr lang="en-US" sz="1400" dirty="0"/>
              <a:t>Otto F. </a:t>
            </a:r>
            <a:r>
              <a:rPr lang="en-US" sz="1400" dirty="0" err="1"/>
              <a:t>Thaler</a:t>
            </a:r>
            <a:r>
              <a:rPr lang="en-US" sz="1400" dirty="0"/>
              <a:t>,  Journal of the American Academy of Religion</a:t>
            </a:r>
            <a:endParaRPr lang="de-CH" dirty="0"/>
          </a:p>
        </p:txBody>
      </p:sp>
      <p:pic>
        <p:nvPicPr>
          <p:cNvPr id="3074" name="Picture 2" descr="http://ecx.images-amazon.com/images/I/31ZQ9Z6F8EL._SX315_BO1,204,203,200_.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649584">
            <a:off x="2789704" y="4257274"/>
            <a:ext cx="1469091" cy="21966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51228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Moshe H. </a:t>
            </a:r>
            <a:r>
              <a:rPr lang="de-CH" dirty="0" err="1"/>
              <a:t>Spero</a:t>
            </a:r>
            <a:r>
              <a:rPr lang="de-CH" dirty="0"/>
              <a:t>: Religiöse Übertragung</a:t>
            </a:r>
          </a:p>
        </p:txBody>
      </p:sp>
      <p:sp>
        <p:nvSpPr>
          <p:cNvPr id="4" name="Inhaltsplatzhalter 3"/>
          <p:cNvSpPr>
            <a:spLocks noGrp="1"/>
          </p:cNvSpPr>
          <p:nvPr>
            <p:ph sz="half" idx="2"/>
          </p:nvPr>
        </p:nvSpPr>
        <p:spPr>
          <a:xfrm>
            <a:off x="4666508" y="1825625"/>
            <a:ext cx="5055183" cy="4351338"/>
          </a:xfrm>
        </p:spPr>
        <p:txBody>
          <a:bodyPr/>
          <a:lstStyle/>
          <a:p>
            <a:r>
              <a:rPr lang="de-CH" dirty="0"/>
              <a:t>Der jüdische Psychoanalytiker und Religionspsychologe entstammt der chassidischen Tradition und beschreibt sehr pragmatisch und anhand viele Fallbeispiele die psychischen Konflikte orthodox jüdisch geprägter Patienten.</a:t>
            </a:r>
          </a:p>
          <a:p>
            <a:r>
              <a:rPr lang="de-CH" dirty="0"/>
              <a:t>Intensive Beschäftigung mit Übertragung und Gegenübertragung in der therapeutischen Beziehung mit religiösen Patienten.</a:t>
            </a:r>
          </a:p>
        </p:txBody>
      </p:sp>
      <p:pic>
        <p:nvPicPr>
          <p:cNvPr id="5" name="Grafik 4"/>
          <p:cNvPicPr>
            <a:picLocks noChangeAspect="1"/>
          </p:cNvPicPr>
          <p:nvPr/>
        </p:nvPicPr>
        <p:blipFill>
          <a:blip r:embed="rId2"/>
          <a:stretch>
            <a:fillRect/>
          </a:stretch>
        </p:blipFill>
        <p:spPr>
          <a:xfrm>
            <a:off x="717709" y="1825625"/>
            <a:ext cx="990600" cy="1428750"/>
          </a:xfrm>
          <a:prstGeom prst="rect">
            <a:avLst/>
          </a:prstGeom>
        </p:spPr>
      </p:pic>
      <p:pic>
        <p:nvPicPr>
          <p:cNvPr id="2050" name="Picture 2" descr="http://ecx.images-amazon.com/images/I/51asEQKAQcL._SX322_BO1,204,203,200_.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235202">
            <a:off x="1580949" y="2116926"/>
            <a:ext cx="2222319" cy="34205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91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Fazit</a:t>
            </a:r>
          </a:p>
        </p:txBody>
      </p:sp>
      <p:sp>
        <p:nvSpPr>
          <p:cNvPr id="6" name="Inhaltsplatzhalter 5"/>
          <p:cNvSpPr>
            <a:spLocks noGrp="1"/>
          </p:cNvSpPr>
          <p:nvPr>
            <p:ph idx="1"/>
          </p:nvPr>
        </p:nvSpPr>
        <p:spPr/>
        <p:txBody>
          <a:bodyPr>
            <a:normAutofit fontScale="92500" lnSpcReduction="10000"/>
          </a:bodyPr>
          <a:lstStyle/>
          <a:p>
            <a:r>
              <a:rPr lang="de-CH" dirty="0"/>
              <a:t>Die </a:t>
            </a:r>
            <a:r>
              <a:rPr lang="de-CH" u="sng" dirty="0"/>
              <a:t>Psychoanalyse</a:t>
            </a:r>
            <a:r>
              <a:rPr lang="de-CH" dirty="0"/>
              <a:t> Sigmund Freuds hat die Tür zu einer Interpretation psychischer Vorgänge aufgestossen, die es in dieser Form zuvor nicht gab.</a:t>
            </a:r>
          </a:p>
          <a:p>
            <a:r>
              <a:rPr lang="de-CH" dirty="0"/>
              <a:t>Seine Psychoanalyse ist aber doktrinär und in einem Masse deutend und bevormundend, dass sie das Wesen des Menschen oft nicht ausreichend erfasst.</a:t>
            </a:r>
          </a:p>
          <a:p>
            <a:r>
              <a:rPr lang="de-CH" dirty="0"/>
              <a:t>Die massive Ablehnung von Religion und Spiritualität ist unwissenschaftlich und wird der Bedeutung für eine konstruktive Problembewältigung nicht gerecht. </a:t>
            </a:r>
          </a:p>
          <a:p>
            <a:r>
              <a:rPr lang="de-CH" dirty="0"/>
              <a:t>Die </a:t>
            </a:r>
            <a:r>
              <a:rPr lang="de-CH" u="sng" dirty="0"/>
              <a:t>Tiefenpsychologie</a:t>
            </a:r>
            <a:r>
              <a:rPr lang="de-CH" dirty="0"/>
              <a:t> ist eine Weiterentwicklung mit einer offeneren Haltung gegenüber den Formen von Psychodynamik (mehr als nur sexuelle Konflikte) und therapeutischem Setting (Abstinenz, Couch, Häufigkeit). </a:t>
            </a:r>
          </a:p>
          <a:p>
            <a:r>
              <a:rPr lang="de-CH" dirty="0"/>
              <a:t>Die Tiefenpsychologie stellt heute nur noch eine von verschiedenen therapeutischen Zugangsweisen dar. Die </a:t>
            </a:r>
            <a:r>
              <a:rPr lang="de-CH" u="sng" dirty="0"/>
              <a:t>Wirksamkeit</a:t>
            </a:r>
            <a:r>
              <a:rPr lang="de-CH" dirty="0"/>
              <a:t> ist im Vergleich zu anderen Ansätzen </a:t>
            </a:r>
            <a:r>
              <a:rPr lang="de-CH" u="sng" dirty="0"/>
              <a:t>nicht</a:t>
            </a:r>
            <a:r>
              <a:rPr lang="de-CH" dirty="0"/>
              <a:t> gut dokumentiert.</a:t>
            </a:r>
          </a:p>
        </p:txBody>
      </p:sp>
    </p:spTree>
    <p:extLst>
      <p:ext uri="{BB962C8B-B14F-4D97-AF65-F5344CB8AC3E}">
        <p14:creationId xmlns:p14="http://schemas.microsoft.com/office/powerpoint/2010/main" val="64596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Literatur</a:t>
            </a:r>
          </a:p>
        </p:txBody>
      </p:sp>
      <p:sp>
        <p:nvSpPr>
          <p:cNvPr id="3" name="Inhaltsplatzhalter 2"/>
          <p:cNvSpPr>
            <a:spLocks noGrp="1"/>
          </p:cNvSpPr>
          <p:nvPr>
            <p:ph idx="1"/>
          </p:nvPr>
        </p:nvSpPr>
        <p:spPr/>
        <p:txBody>
          <a:bodyPr>
            <a:normAutofit fontScale="92500" lnSpcReduction="20000"/>
          </a:bodyPr>
          <a:lstStyle/>
          <a:p>
            <a:r>
              <a:rPr lang="de-CH" dirty="0"/>
              <a:t>Freud S.: Die Zukunft einer Illusion / Der Mann Moses und die monotheistische Religion.</a:t>
            </a:r>
          </a:p>
          <a:p>
            <a:r>
              <a:rPr lang="de-CH" dirty="0"/>
              <a:t>C. G. Jung (1937): Psychologie und Religion </a:t>
            </a:r>
          </a:p>
          <a:p>
            <a:r>
              <a:rPr lang="de-CH" dirty="0"/>
              <a:t>Erich Fromm: Psychoanalyse und Religion</a:t>
            </a:r>
          </a:p>
          <a:p>
            <a:r>
              <a:rPr lang="de-CH" dirty="0"/>
              <a:t>Will H (2014). Vom Niedergang der Weltanschauungen. Freuds Atheismus im Kontext betrachtet. Psyche – Zeitschrift für Psychoanalyse 68:1-30.</a:t>
            </a:r>
          </a:p>
          <a:p>
            <a:r>
              <a:rPr lang="de-CH" dirty="0"/>
              <a:t>Meissner W.W.: Psychoanalysis </a:t>
            </a:r>
            <a:r>
              <a:rPr lang="de-CH" dirty="0" err="1"/>
              <a:t>and</a:t>
            </a:r>
            <a:r>
              <a:rPr lang="de-CH" dirty="0"/>
              <a:t> </a:t>
            </a:r>
            <a:r>
              <a:rPr lang="de-CH" dirty="0" err="1"/>
              <a:t>Religious</a:t>
            </a:r>
            <a:r>
              <a:rPr lang="de-CH" dirty="0"/>
              <a:t> Experience</a:t>
            </a:r>
          </a:p>
          <a:p>
            <a:r>
              <a:rPr lang="de-CH" dirty="0"/>
              <a:t>Drewermann E.: Tiefenpsychologie und Exegese, Band 1 +2</a:t>
            </a:r>
          </a:p>
          <a:p>
            <a:r>
              <a:rPr lang="de-CH" dirty="0" err="1"/>
              <a:t>Spero</a:t>
            </a:r>
            <a:r>
              <a:rPr lang="de-CH" dirty="0"/>
              <a:t> M.H.: </a:t>
            </a:r>
            <a:r>
              <a:rPr lang="de-CH" dirty="0" err="1"/>
              <a:t>Psychotherapy</a:t>
            </a:r>
            <a:r>
              <a:rPr lang="de-CH" dirty="0"/>
              <a:t> </a:t>
            </a:r>
            <a:r>
              <a:rPr lang="de-CH" dirty="0" err="1"/>
              <a:t>of</a:t>
            </a:r>
            <a:r>
              <a:rPr lang="de-CH" dirty="0"/>
              <a:t> </a:t>
            </a:r>
            <a:r>
              <a:rPr lang="de-CH" dirty="0" err="1"/>
              <a:t>the</a:t>
            </a:r>
            <a:r>
              <a:rPr lang="de-CH" dirty="0"/>
              <a:t> </a:t>
            </a:r>
            <a:r>
              <a:rPr lang="de-CH" dirty="0" err="1"/>
              <a:t>religious</a:t>
            </a:r>
            <a:r>
              <a:rPr lang="de-CH" dirty="0"/>
              <a:t> </a:t>
            </a:r>
            <a:r>
              <a:rPr lang="de-CH" dirty="0" err="1"/>
              <a:t>patient</a:t>
            </a:r>
            <a:r>
              <a:rPr lang="de-CH" dirty="0"/>
              <a:t>. </a:t>
            </a:r>
          </a:p>
          <a:p>
            <a:r>
              <a:rPr lang="de-CH" dirty="0">
                <a:hlinkClick r:id="rId2"/>
              </a:rPr>
              <a:t>Kolbe C.: Heilung oder Hindernis? Religion bei Freud, Adler, Fromm, Jung und Frankl. Stuttgart: Kreuz.</a:t>
            </a:r>
            <a:endParaRPr lang="de-CH" dirty="0"/>
          </a:p>
          <a:p>
            <a:r>
              <a:rPr lang="de-CH" dirty="0"/>
              <a:t>Joachim </a:t>
            </a:r>
            <a:r>
              <a:rPr lang="de-CH" dirty="0" err="1"/>
              <a:t>Scharfenberg</a:t>
            </a:r>
            <a:r>
              <a:rPr lang="de-CH" dirty="0"/>
              <a:t> (1971): Sigmund Freud und seine Religionskritik als Herausforderung für den christlichen Glauben. Göttingen: V&amp;R</a:t>
            </a:r>
          </a:p>
          <a:p>
            <a:endParaRPr lang="en-US" dirty="0"/>
          </a:p>
          <a:p>
            <a:endParaRPr lang="de-CH" dirty="0"/>
          </a:p>
          <a:p>
            <a:endParaRPr lang="de-CH" dirty="0"/>
          </a:p>
        </p:txBody>
      </p:sp>
    </p:spTree>
    <p:extLst>
      <p:ext uri="{BB962C8B-B14F-4D97-AF65-F5344CB8AC3E}">
        <p14:creationId xmlns:p14="http://schemas.microsoft.com/office/powerpoint/2010/main" val="759445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solidFill>
                  <a:srgbClr val="C00000"/>
                </a:solidFill>
              </a:rPr>
              <a:t>www.seminare-ps.net</a:t>
            </a:r>
          </a:p>
        </p:txBody>
      </p:sp>
      <p:sp>
        <p:nvSpPr>
          <p:cNvPr id="6" name="Textplatzhalter 5"/>
          <p:cNvSpPr>
            <a:spLocks noGrp="1"/>
          </p:cNvSpPr>
          <p:nvPr>
            <p:ph type="body" idx="1"/>
          </p:nvPr>
        </p:nvSpPr>
        <p:spPr/>
        <p:txBody>
          <a:bodyPr/>
          <a:lstStyle/>
          <a:p>
            <a:r>
              <a:rPr lang="de-CH" dirty="0"/>
              <a:t>Hier finden Sie viele Powerpoints zu aktuellen Themen aus Psychotherapie und Seelsorge</a:t>
            </a:r>
          </a:p>
        </p:txBody>
      </p:sp>
      <p:sp>
        <p:nvSpPr>
          <p:cNvPr id="4" name="Foliennummernplatzhalter 3"/>
          <p:cNvSpPr>
            <a:spLocks noGrp="1"/>
          </p:cNvSpPr>
          <p:nvPr>
            <p:ph type="sldNum" sz="quarter" idx="12"/>
          </p:nvPr>
        </p:nvSpPr>
        <p:spPr/>
        <p:txBody>
          <a:bodyPr/>
          <a:lstStyle/>
          <a:p>
            <a:fld id="{4E471FF4-0C00-40C5-A66A-9E33A9528A29}" type="slidenum">
              <a:rPr lang="de-CH" smtClean="0"/>
              <a:t>25</a:t>
            </a:fld>
            <a:endParaRPr lang="de-CH" dirty="0"/>
          </a:p>
        </p:txBody>
      </p:sp>
    </p:spTree>
    <p:extLst>
      <p:ext uri="{BB962C8B-B14F-4D97-AF65-F5344CB8AC3E}">
        <p14:creationId xmlns:p14="http://schemas.microsoft.com/office/powerpoint/2010/main" val="208761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552" y="-193182"/>
            <a:ext cx="10894504" cy="7400480"/>
          </a:xfrm>
          <a:prstGeom prst="rect">
            <a:avLst/>
          </a:prstGeom>
        </p:spPr>
      </p:pic>
    </p:spTree>
    <p:extLst>
      <p:ext uri="{BB962C8B-B14F-4D97-AF65-F5344CB8AC3E}">
        <p14:creationId xmlns:p14="http://schemas.microsoft.com/office/powerpoint/2010/main" val="441517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Überblick über die Therapieschulen</a:t>
            </a:r>
          </a:p>
        </p:txBody>
      </p:sp>
      <p:sp>
        <p:nvSpPr>
          <p:cNvPr id="3" name="Inhaltsplatzhalter 2"/>
          <p:cNvSpPr>
            <a:spLocks noGrp="1"/>
          </p:cNvSpPr>
          <p:nvPr>
            <p:ph idx="1"/>
          </p:nvPr>
        </p:nvSpPr>
        <p:spPr>
          <a:xfrm>
            <a:off x="5663381" y="1648843"/>
            <a:ext cx="4458519" cy="4528120"/>
          </a:xfrm>
        </p:spPr>
        <p:txBody>
          <a:bodyPr/>
          <a:lstStyle/>
          <a:p>
            <a:r>
              <a:rPr lang="de-CH" dirty="0"/>
              <a:t>Jürgen </a:t>
            </a:r>
            <a:r>
              <a:rPr lang="de-CH" dirty="0" err="1"/>
              <a:t>Kriz</a:t>
            </a:r>
            <a:r>
              <a:rPr lang="de-CH" dirty="0"/>
              <a:t> (2014).Grundkonzepte der Psychotherapie. Weinheim Beltz (7.Auflage).</a:t>
            </a:r>
          </a:p>
        </p:txBody>
      </p:sp>
      <p:pic>
        <p:nvPicPr>
          <p:cNvPr id="1028" name="Picture 4" descr="https://images-na.ssl-images-amazon.com/images/I/51iao78as1L._SX387_BO1,204,203,200_.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0951851">
            <a:off x="1227267" y="1503179"/>
            <a:ext cx="3258281" cy="41796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960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Tiefenpsychologie / Psychoanalyse – viele Zweige</a:t>
            </a:r>
          </a:p>
        </p:txBody>
      </p:sp>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709" y="1207733"/>
            <a:ext cx="9298547" cy="5912260"/>
          </a:xfrm>
          <a:prstGeom prst="rect">
            <a:avLst/>
          </a:prstGeom>
        </p:spPr>
      </p:pic>
      <p:sp>
        <p:nvSpPr>
          <p:cNvPr id="4" name="Textfeld 3"/>
          <p:cNvSpPr txBox="1"/>
          <p:nvPr/>
        </p:nvSpPr>
        <p:spPr>
          <a:xfrm>
            <a:off x="782103" y="6001555"/>
            <a:ext cx="3837905" cy="646331"/>
          </a:xfrm>
          <a:prstGeom prst="rect">
            <a:avLst/>
          </a:prstGeom>
          <a:noFill/>
        </p:spPr>
        <p:txBody>
          <a:bodyPr wrap="square" rtlCol="0">
            <a:spAutoFit/>
          </a:bodyPr>
          <a:lstStyle/>
          <a:p>
            <a:r>
              <a:rPr lang="de-CH" sz="1200" b="1" dirty="0"/>
              <a:t>Quelle: Jürgen </a:t>
            </a:r>
            <a:r>
              <a:rPr lang="de-CH" sz="1200" b="1" dirty="0" err="1"/>
              <a:t>Kriz</a:t>
            </a:r>
            <a:r>
              <a:rPr lang="de-CH" sz="1200" b="1" dirty="0"/>
              <a:t> (2014).Grundkonzepte der Psychotherapie. Weinheim Beltz (7.Auflage), S. 30</a:t>
            </a:r>
          </a:p>
          <a:p>
            <a:endParaRPr lang="de-CH" sz="1200" b="1" dirty="0"/>
          </a:p>
        </p:txBody>
      </p:sp>
    </p:spTree>
    <p:extLst>
      <p:ext uri="{BB962C8B-B14F-4D97-AF65-F5344CB8AC3E}">
        <p14:creationId xmlns:p14="http://schemas.microsoft.com/office/powerpoint/2010/main" val="2454557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Sigmund Freud</a:t>
            </a:r>
          </a:p>
        </p:txBody>
      </p:sp>
      <p:sp>
        <p:nvSpPr>
          <p:cNvPr id="4" name="Inhaltsplatzhalter 3"/>
          <p:cNvSpPr>
            <a:spLocks noGrp="1"/>
          </p:cNvSpPr>
          <p:nvPr>
            <p:ph sz="half" idx="2"/>
          </p:nvPr>
        </p:nvSpPr>
        <p:spPr/>
        <p:txBody>
          <a:bodyPr>
            <a:normAutofit fontScale="77500" lnSpcReduction="20000"/>
          </a:bodyPr>
          <a:lstStyle/>
          <a:p>
            <a:r>
              <a:rPr lang="de-CH" dirty="0"/>
              <a:t>Hinter den Erscheinungen der Neurose stehen nicht beliebige Affektregungen, sondern aktuelle oder frühere Sexualstörungen. </a:t>
            </a:r>
          </a:p>
          <a:p>
            <a:r>
              <a:rPr lang="de-CH" dirty="0"/>
              <a:t>Zugang zu verschütteten Inhalten bilden die Träume. In ihnen verbergen sich Wunscherfüllungen, die als verkappte Erfüllungen einen verdrängten Wunsch signalisieren.</a:t>
            </a:r>
          </a:p>
          <a:p>
            <a:r>
              <a:rPr lang="de-CH" dirty="0"/>
              <a:t>Wesentliche Kraft ist die Energie des Sexualtriebs, die Libido, das Streben nach Lustempfindung</a:t>
            </a:r>
          </a:p>
          <a:p>
            <a:r>
              <a:rPr lang="de-CH" dirty="0"/>
              <a:t>Phasen der Sexualität prägen verschiedene Ebenen der neurotischen Struktur: oral – anal – genital</a:t>
            </a:r>
          </a:p>
          <a:p>
            <a:r>
              <a:rPr lang="de-CH" dirty="0"/>
              <a:t>Ödipuskomplex: Verliebtheit in die Mutter, Eifersucht auf den Vater</a:t>
            </a:r>
          </a:p>
        </p:txBody>
      </p:sp>
      <p:pic>
        <p:nvPicPr>
          <p:cNvPr id="7" name="Grafik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702185"/>
            <a:ext cx="5113122" cy="3277046"/>
          </a:xfrm>
          <a:prstGeom prst="rect">
            <a:avLst/>
          </a:prstGeom>
        </p:spPr>
      </p:pic>
    </p:spTree>
    <p:extLst>
      <p:ext uri="{BB962C8B-B14F-4D97-AF65-F5344CB8AC3E}">
        <p14:creationId xmlns:p14="http://schemas.microsoft.com/office/powerpoint/2010/main" val="68870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Sigmund Freud: Die Zukunft einer Illusion (1927)</a:t>
            </a:r>
          </a:p>
        </p:txBody>
      </p:sp>
      <p:sp>
        <p:nvSpPr>
          <p:cNvPr id="4" name="Inhaltsplatzhalter 3"/>
          <p:cNvSpPr>
            <a:spLocks noGrp="1"/>
          </p:cNvSpPr>
          <p:nvPr>
            <p:ph sz="half" idx="2"/>
          </p:nvPr>
        </p:nvSpPr>
        <p:spPr/>
        <p:txBody>
          <a:bodyPr>
            <a:normAutofit fontScale="77500" lnSpcReduction="20000"/>
          </a:bodyPr>
          <a:lstStyle/>
          <a:p>
            <a:r>
              <a:rPr lang="de-CH" dirty="0"/>
              <a:t>Ausgeprägte Religionskritik, speziell aus dem Judentum – «Religion als Zwangsneurose»</a:t>
            </a:r>
          </a:p>
          <a:p>
            <a:endParaRPr lang="de-CH" dirty="0"/>
          </a:p>
          <a:p>
            <a:r>
              <a:rPr lang="de-CH" dirty="0"/>
              <a:t>Religion entsteht nach Freuds Ansicht aus der menschlichen Hilflosigkeit. </a:t>
            </a:r>
          </a:p>
          <a:p>
            <a:r>
              <a:rPr lang="de-CH" dirty="0"/>
              <a:t>Eine infantile Reaktion hierauf ist der Wunsch nach einem schützenden Vater. Die Religion erfüllt diesen Wunsch, allerdings nur in de Phantasie – aus diesem Grunde ist sie eine Illusion, eine Wunscherfüllungsphantasie. </a:t>
            </a:r>
          </a:p>
          <a:p>
            <a:r>
              <a:rPr lang="de-CH" dirty="0"/>
              <a:t>Der Fortschritt der Wissenschaft führt zur Überwindung des Infantilismus. Der Mensch soll seine Energie weg vom Jenseits auf das irdische Leben konzentrieren.</a:t>
            </a:r>
          </a:p>
        </p:txBody>
      </p:sp>
      <p:pic>
        <p:nvPicPr>
          <p:cNvPr id="1026" name="Picture 2" descr="https://images-na.ssl-images-amazon.com/images/I/41RopibDdoL._SX309_BO1,204,203,200_.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0915391">
            <a:off x="1082527" y="1720430"/>
            <a:ext cx="2451263" cy="3933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771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Freud und die Religion: «intellektueller Kampf»</a:t>
            </a:r>
          </a:p>
        </p:txBody>
      </p:sp>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89551" y="1264500"/>
            <a:ext cx="6932141" cy="4626355"/>
          </a:xfrm>
          <a:prstGeom prst="rect">
            <a:avLst/>
          </a:prstGeom>
        </p:spPr>
      </p:pic>
      <p:sp>
        <p:nvSpPr>
          <p:cNvPr id="6" name="Textfeld 5"/>
          <p:cNvSpPr txBox="1"/>
          <p:nvPr/>
        </p:nvSpPr>
        <p:spPr>
          <a:xfrm>
            <a:off x="827903" y="2310714"/>
            <a:ext cx="1458097" cy="1015663"/>
          </a:xfrm>
          <a:prstGeom prst="rect">
            <a:avLst/>
          </a:prstGeom>
          <a:solidFill>
            <a:schemeClr val="accent1">
              <a:lumMod val="20000"/>
              <a:lumOff val="80000"/>
            </a:schemeClr>
          </a:solidFill>
        </p:spPr>
        <p:txBody>
          <a:bodyPr wrap="square" rtlCol="0">
            <a:spAutoFit/>
          </a:bodyPr>
          <a:lstStyle/>
          <a:p>
            <a:r>
              <a:rPr lang="de-CH" sz="1200" dirty="0"/>
              <a:t>Aus einem Artikel von Herbert Will (2014) in der psychoanalytischen Zeitschrift PSYCHE</a:t>
            </a:r>
          </a:p>
        </p:txBody>
      </p:sp>
      <p:sp>
        <p:nvSpPr>
          <p:cNvPr id="7" name="Textfeld 6"/>
          <p:cNvSpPr txBox="1"/>
          <p:nvPr/>
        </p:nvSpPr>
        <p:spPr>
          <a:xfrm rot="5400000">
            <a:off x="7828543" y="3209370"/>
            <a:ext cx="4289848" cy="400108"/>
          </a:xfrm>
          <a:prstGeom prst="rect">
            <a:avLst/>
          </a:prstGeom>
          <a:noFill/>
        </p:spPr>
        <p:txBody>
          <a:bodyPr wrap="square" rtlCol="0">
            <a:spAutoFit/>
          </a:bodyPr>
          <a:lstStyle/>
          <a:p>
            <a:r>
              <a:rPr lang="de-CH" sz="1000"/>
              <a:t>Will H (2014). Vom Niedergang der Weltanschauungen. Freuds Atheismus im Kontext betrachtet. Psyche – Zeitschrift für Psychoanalyse 68:1-30.</a:t>
            </a:r>
            <a:endParaRPr lang="de-CH" sz="1000" dirty="0"/>
          </a:p>
        </p:txBody>
      </p:sp>
      <p:sp>
        <p:nvSpPr>
          <p:cNvPr id="4" name="Rechteck 3"/>
          <p:cNvSpPr/>
          <p:nvPr/>
        </p:nvSpPr>
        <p:spPr>
          <a:xfrm>
            <a:off x="8859187" y="5561350"/>
            <a:ext cx="1828800" cy="329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Rechteck 2"/>
          <p:cNvSpPr/>
          <p:nvPr/>
        </p:nvSpPr>
        <p:spPr>
          <a:xfrm>
            <a:off x="2789551" y="3326377"/>
            <a:ext cx="6932141" cy="2564478"/>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605257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Briefwechsel Freud – Oskar Pfister</a:t>
            </a:r>
          </a:p>
        </p:txBody>
      </p:sp>
      <p:sp>
        <p:nvSpPr>
          <p:cNvPr id="3" name="Inhaltsplatzhalter 3"/>
          <p:cNvSpPr txBox="1">
            <a:spLocks/>
          </p:cNvSpPr>
          <p:nvPr/>
        </p:nvSpPr>
        <p:spPr>
          <a:xfrm>
            <a:off x="4547286" y="1714412"/>
            <a:ext cx="5174405" cy="4686386"/>
          </a:xfrm>
          <a:prstGeom prst="rect">
            <a:avLst/>
          </a:prstGeom>
        </p:spPr>
        <p:txBody>
          <a:bodyPr>
            <a:normAutofit fontScale="92500"/>
          </a:bodyPr>
          <a:lstStyle>
            <a:lvl1pPr marL="228600" indent="-228600" algn="l" defTabSz="914400" rtl="0" eaLnBrk="1" latinLnBrk="0" hangingPunct="1">
              <a:lnSpc>
                <a:spcPct val="90000"/>
              </a:lnSpc>
              <a:spcBef>
                <a:spcPts val="1000"/>
              </a:spcBef>
              <a:buClr>
                <a:schemeClr val="accent5">
                  <a:lumMod val="75000"/>
                </a:schemeClr>
              </a:buClr>
              <a:buFont typeface="Calibri" panose="020F0502020204030204" pitchFamily="34" charset="0"/>
              <a:buChar char="&g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i="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t>Oskar Pfister, reformierter Pfarrer in Zürich, pflegte einen regen Briefwechsel mit Freud.</a:t>
            </a:r>
          </a:p>
          <a:p>
            <a:r>
              <a:rPr lang="de-CH" dirty="0"/>
              <a:t>Ein bedingungsloser Bewunderer Freuds, kritiklos</a:t>
            </a:r>
          </a:p>
          <a:p>
            <a:r>
              <a:rPr lang="de-CH" dirty="0"/>
              <a:t>Brüstet sich seiner «Kurzanalysen» – wird dafür aus der Psychoanalytischen Gesellschaft der Schweiz ausgeschlossen.</a:t>
            </a:r>
          </a:p>
          <a:p>
            <a:r>
              <a:rPr lang="de-CH" dirty="0"/>
              <a:t>Traumdeutungen und Bildinterpretationen mit z.T. sehr unverblümten Interpretationen.</a:t>
            </a:r>
          </a:p>
          <a:p>
            <a:r>
              <a:rPr lang="de-CH" dirty="0"/>
              <a:t>Entlockt aber Freud doch einige positive Äusserungen über die Seelsorge</a:t>
            </a:r>
          </a:p>
          <a:p>
            <a:endParaRPr lang="de-CH" dirty="0"/>
          </a:p>
          <a:p>
            <a:endParaRPr lang="de-CH" dirty="0"/>
          </a:p>
        </p:txBody>
      </p:sp>
      <p:pic>
        <p:nvPicPr>
          <p:cNvPr id="3074" name="Picture 2" descr="http://www.tvz-verlag.ch/fileadmin/images/covers/97832901761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4624" y="1714412"/>
            <a:ext cx="2464057" cy="3688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850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Interpretation eines Bildes: </a:t>
            </a:r>
          </a:p>
        </p:txBody>
      </p:sp>
      <p:pic>
        <p:nvPicPr>
          <p:cNvPr id="3" name="Grafik 2"/>
          <p:cNvPicPr>
            <a:picLocks noChangeAspect="1"/>
          </p:cNvPicPr>
          <p:nvPr/>
        </p:nvPicPr>
        <p:blipFill>
          <a:blip r:embed="rId2"/>
          <a:stretch>
            <a:fillRect/>
          </a:stretch>
        </p:blipFill>
        <p:spPr>
          <a:xfrm>
            <a:off x="492036" y="2496068"/>
            <a:ext cx="9455328" cy="2551627"/>
          </a:xfrm>
          <a:prstGeom prst="rect">
            <a:avLst/>
          </a:prstGeom>
        </p:spPr>
      </p:pic>
      <p:sp>
        <p:nvSpPr>
          <p:cNvPr id="4" name="Textfeld 3"/>
          <p:cNvSpPr txBox="1"/>
          <p:nvPr/>
        </p:nvSpPr>
        <p:spPr>
          <a:xfrm>
            <a:off x="852616" y="1717589"/>
            <a:ext cx="8130746" cy="369332"/>
          </a:xfrm>
          <a:prstGeom prst="rect">
            <a:avLst/>
          </a:prstGeom>
          <a:noFill/>
        </p:spPr>
        <p:txBody>
          <a:bodyPr wrap="square" rtlCol="0">
            <a:spAutoFit/>
          </a:bodyPr>
          <a:lstStyle/>
          <a:p>
            <a:r>
              <a:rPr lang="de-CH" dirty="0"/>
              <a:t>Der Künstler nimmt seinen Vater angeblich wie folgt wahr:</a:t>
            </a:r>
          </a:p>
        </p:txBody>
      </p:sp>
      <p:sp>
        <p:nvSpPr>
          <p:cNvPr id="5" name="Textfeld 4"/>
          <p:cNvSpPr txBox="1"/>
          <p:nvPr/>
        </p:nvSpPr>
        <p:spPr>
          <a:xfrm>
            <a:off x="852616" y="5195937"/>
            <a:ext cx="7679218" cy="830997"/>
          </a:xfrm>
          <a:prstGeom prst="rect">
            <a:avLst/>
          </a:prstGeom>
          <a:noFill/>
        </p:spPr>
        <p:txBody>
          <a:bodyPr wrap="square" rtlCol="0">
            <a:spAutoFit/>
          </a:bodyPr>
          <a:lstStyle/>
          <a:p>
            <a:r>
              <a:rPr lang="de-CH" sz="2400" b="1" dirty="0">
                <a:solidFill>
                  <a:schemeClr val="accent1">
                    <a:lumMod val="75000"/>
                  </a:schemeClr>
                </a:solidFill>
              </a:rPr>
              <a:t>Deutung wird ohne empathische Nachfrage aufgedrängt, kein Bezug zu einem wirklich seelsorglichen Aspekt.</a:t>
            </a:r>
          </a:p>
        </p:txBody>
      </p:sp>
    </p:spTree>
    <p:extLst>
      <p:ext uri="{BB962C8B-B14F-4D97-AF65-F5344CB8AC3E}">
        <p14:creationId xmlns:p14="http://schemas.microsoft.com/office/powerpoint/2010/main" val="1356180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2491</Words>
  <Application>Microsoft Office PowerPoint</Application>
  <PresentationFormat>Benutzerdefiniert</PresentationFormat>
  <Paragraphs>152</Paragraphs>
  <Slides>26</Slides>
  <Notes>5</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26</vt:i4>
      </vt:variant>
    </vt:vector>
  </HeadingPairs>
  <TitlesOfParts>
    <vt:vector size="29" baseType="lpstr">
      <vt:lpstr>Arial</vt:lpstr>
      <vt:lpstr>Calibri</vt:lpstr>
      <vt:lpstr>Office Theme</vt:lpstr>
      <vt:lpstr>Tiefenpsychologie und Religion</vt:lpstr>
      <vt:lpstr>Überblick</vt:lpstr>
      <vt:lpstr>Überblick über die Therapieschulen</vt:lpstr>
      <vt:lpstr>Tiefenpsychologie / Psychoanalyse – viele Zweige</vt:lpstr>
      <vt:lpstr>Sigmund Freud</vt:lpstr>
      <vt:lpstr>Sigmund Freud: Die Zukunft einer Illusion (1927)</vt:lpstr>
      <vt:lpstr>Freud und die Religion: «intellektueller Kampf»</vt:lpstr>
      <vt:lpstr>Briefwechsel Freud – Oskar Pfister</vt:lpstr>
      <vt:lpstr>Interpretation eines Bildes: </vt:lpstr>
      <vt:lpstr>Äussere Wertschätzung der Seelsorge</vt:lpstr>
      <vt:lpstr>Tiefenpsychologische Begriffe, die wertvoll sind</vt:lpstr>
      <vt:lpstr>Die «ekklesiogene Neurose» – ein analytischer Begriff</vt:lpstr>
      <vt:lpstr>Eigenwillige / fehlerhafte Argumentation</vt:lpstr>
      <vt:lpstr>C.G. Jung: Analytische Psychologie</vt:lpstr>
      <vt:lpstr>C.G. Jung: Psychologie und Religion</vt:lpstr>
      <vt:lpstr>Jung’sche Begriffe, die wertvoll sind</vt:lpstr>
      <vt:lpstr>Erich Fromm: Psychoanalyse und Religion</vt:lpstr>
      <vt:lpstr>Eugen Drewermann: Tiefenpsychologie und Exegese</vt:lpstr>
      <vt:lpstr>Drewermann</vt:lpstr>
      <vt:lpstr>Beispiel: Deutung der Weihnachtsgeschichte </vt:lpstr>
      <vt:lpstr>W.W. Meissner: Psychoanalysis and Religious Experience</vt:lpstr>
      <vt:lpstr>Moshe H. Spero: Religiöse Übertragung</vt:lpstr>
      <vt:lpstr>Fazit</vt:lpstr>
      <vt:lpstr>Literatur</vt:lpstr>
      <vt:lpstr>www.seminare-ps.net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Tiefenpsychologie und Religion - ein Überblick; </dc:title>
  <dc:creator>Samuel Pfeifer</dc:creator>
  <cp:keywords>Tiefenpsychologie und Religion - ein Überblick</cp:keywords>
  <cp:lastModifiedBy>Samuel Pfeifer</cp:lastModifiedBy>
  <cp:revision>270</cp:revision>
  <dcterms:created xsi:type="dcterms:W3CDTF">2015-06-06T07:21:40Z</dcterms:created>
  <dcterms:modified xsi:type="dcterms:W3CDTF">2017-03-28T07:14:33Z</dcterms:modified>
</cp:coreProperties>
</file>